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8" r:id="rId3"/>
    <p:sldId id="261" r:id="rId4"/>
    <p:sldId id="266" r:id="rId5"/>
    <p:sldId id="267" r:id="rId6"/>
    <p:sldId id="268" r:id="rId7"/>
    <p:sldId id="269" r:id="rId8"/>
    <p:sldId id="273" r:id="rId9"/>
    <p:sldId id="274" r:id="rId10"/>
    <p:sldId id="275" r:id="rId11"/>
    <p:sldId id="278" r:id="rId12"/>
    <p:sldId id="279" r:id="rId13"/>
    <p:sldId id="285" r:id="rId14"/>
    <p:sldId id="284" r:id="rId15"/>
    <p:sldId id="289" r:id="rId16"/>
    <p:sldId id="286" r:id="rId17"/>
    <p:sldId id="281" r:id="rId18"/>
    <p:sldId id="283" r:id="rId19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8BBE"/>
    <a:srgbClr val="BED6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21" d="100"/>
          <a:sy n="121" d="100"/>
        </p:scale>
        <p:origin x="-13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6A176E3-DBB6-4CB0-BC49-498127B52EAA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EF9C96A-CF83-4C79-92B1-6E9DBAD3F3E4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96804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1EF56E8C-2CCC-46D9-980C-AF27E55C92BA}" type="slidenum">
              <a:rPr lang="ru-RU" altLang="ru-RU"/>
              <a:pPr/>
              <a:t>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fld id="{4C40CC67-4921-4135-B338-747686E91C1A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81F62-A46B-429F-BA74-28CB8FADBE65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B0DA20-1E6B-4D2E-991B-589F45D05F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7288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624BB-AE52-41CB-A60A-AE3C151BC637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C70B5D-5CBD-4F3E-BD25-031F5CD6A0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8465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0E191B-6AC5-42EE-8110-20B2F8E48163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30B9F9-93AA-4F63-8276-D7F3C1BCC9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9692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7D7BC7-F42B-4C1F-BBD6-1B46DE285D11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155E8-4B21-4194-90D1-9CB76A9E07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70372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67E32-50D7-4CEA-9627-0D1B511AF2A7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818B27-1DA1-423E-AC93-15DEDCBE73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4464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21C4-BA6A-4702-9EB1-A08F22101002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F6164-69EB-44D5-B5C5-63AAFBD4E6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0001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FCF0C-9698-41CA-9CD6-EDE05336DB81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AFC0B1-0D5B-4C6F-8F1B-AC08E0BED4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5408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A3630-C4B5-40D3-8B24-B84DF692F005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98988F-9527-45C7-A69D-1080084662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3636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BD4115-FAA4-4E17-B34F-9386105E29C4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D4560-F4A3-40F3-A8BE-C0B12C0934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01854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CA9AF-B6F5-4F77-B7E2-BFE9BC0C71F2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42B41B-26DF-48C1-91AD-4A8ED8A627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2331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870D0-328D-4EE7-A425-BD0BCE3F12F3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C81B0-82EE-4A69-A8AE-BAFE8D10B3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492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CF957B2-A440-40F2-8B1A-E8094E8CE802}" type="datetimeFigureOut">
              <a:rPr lang="ru-RU"/>
              <a:pPr>
                <a:defRPr/>
              </a:pPr>
              <a:t>13.11.2020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E79DBE3E-8A03-4EC4-97BE-BA1CC420D69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10"/>
          <p:cNvSpPr txBox="1">
            <a:spLocks noChangeArrowheads="1"/>
          </p:cNvSpPr>
          <p:nvPr/>
        </p:nvSpPr>
        <p:spPr bwMode="auto">
          <a:xfrm>
            <a:off x="3857625" y="460375"/>
            <a:ext cx="57356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ru-RU" sz="2000" b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VI </a:t>
            </a:r>
            <a:r>
              <a:rPr lang="ru-RU" altLang="ru-RU" sz="2000" b="1">
                <a:solidFill>
                  <a:srgbClr val="002060"/>
                </a:solidFill>
                <a:ea typeface="Verdana" pitchFamily="34" charset="0"/>
                <a:cs typeface="Verdana" pitchFamily="34" charset="0"/>
              </a:rPr>
              <a:t>ВСЕРОССИЙСКИЙ СЪЕЗД РАБОТНИКОВ ДОШКОЛЬНОГО ОБРАЗОВАНИЯ</a:t>
            </a:r>
          </a:p>
        </p:txBody>
      </p:sp>
      <p:pic>
        <p:nvPicPr>
          <p:cNvPr id="3075" name="Picture 2" descr="В Москве открылся V Всероссийский съезд работников дошкольного образовани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69863"/>
            <a:ext cx="204946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6" name="Группа 12"/>
          <p:cNvGrpSpPr>
            <a:grpSpLocks/>
          </p:cNvGrpSpPr>
          <p:nvPr/>
        </p:nvGrpSpPr>
        <p:grpSpPr bwMode="auto">
          <a:xfrm>
            <a:off x="280988" y="417513"/>
            <a:ext cx="2300287" cy="449262"/>
            <a:chOff x="267174" y="188640"/>
            <a:chExt cx="2299816" cy="449112"/>
          </a:xfrm>
        </p:grpSpPr>
        <p:pic>
          <p:nvPicPr>
            <p:cNvPr id="3079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74" y="188640"/>
              <a:ext cx="369735" cy="430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589370" y="315598"/>
              <a:ext cx="1977620" cy="322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9464" tIns="49736" rIns="99464" bIns="49736"/>
            <a:lstStyle>
              <a:lvl1pPr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200">
                  <a:solidFill>
                    <a:schemeClr val="tx2"/>
                  </a:solidFill>
                  <a:latin typeface="Open Sans Light" pitchFamily="34" charset="0"/>
                  <a:ea typeface="MS PGothic" pitchFamily="34" charset="-128"/>
                  <a:cs typeface="Open Sans Light" pitchFamily="34" charset="0"/>
                </a:defRPr>
              </a:lvl1pPr>
              <a:lvl2pPr marL="742950" indent="-28575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2pPr>
              <a:lvl3pPr marL="1143000" indent="-22860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3pPr>
              <a:lvl4pPr marL="1600200" indent="-22860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4pPr>
              <a:lvl5pPr marL="2057400" indent="-228600" algn="ctr" eaLnBrk="0" hangingPunct="0">
                <a:lnSpc>
                  <a:spcPct val="130000"/>
                </a:lnSpc>
                <a:spcBef>
                  <a:spcPct val="20000"/>
                </a:spcBef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5pPr>
              <a:lvl6pPr marL="25146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6pPr>
              <a:lvl7pPr marL="29718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7pPr>
              <a:lvl8pPr marL="34290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8pPr>
              <a:lvl9pPr marL="3886200" indent="-228600" algn="ctr" defTabSz="517525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Font typeface="Arial" charset="0"/>
                <a:defRPr sz="1500">
                  <a:solidFill>
                    <a:schemeClr val="tx2"/>
                  </a:solidFill>
                  <a:latin typeface="Open Sans" pitchFamily="34" charset="0"/>
                  <a:ea typeface="MS PGothic" pitchFamily="34" charset="-128"/>
                  <a:cs typeface="Open Sans" pitchFamily="34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800" b="1" dirty="0">
                  <a:solidFill>
                    <a:prstClr val="white"/>
                  </a:solidFill>
                  <a:latin typeface="+mn-lt"/>
                  <a:ea typeface="Roboto" pitchFamily="2" charset="0"/>
                  <a:cs typeface="Roboto" panose="020B0604020202020204" charset="0"/>
                </a:rPr>
                <a:t>МИНИСТЕРСТВО ПРОСВЕЩЕНИЯ </a:t>
              </a:r>
            </a:p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ru-RU" altLang="ru-RU" sz="800" b="1" dirty="0">
                  <a:solidFill>
                    <a:prstClr val="white"/>
                  </a:solidFill>
                  <a:latin typeface="+mn-lt"/>
                  <a:ea typeface="Roboto" pitchFamily="2" charset="0"/>
                  <a:cs typeface="Roboto" panose="020B0604020202020204" charset="0"/>
                </a:rPr>
                <a:t>РОССИЙСКОЙ ФЕДЕРАЦИИ</a:t>
              </a:r>
            </a:p>
          </p:txBody>
        </p:sp>
      </p:grpSp>
      <p:sp>
        <p:nvSpPr>
          <p:cNvPr id="3077" name="Заголовок 1"/>
          <p:cNvSpPr>
            <a:spLocks noGrp="1"/>
          </p:cNvSpPr>
          <p:nvPr>
            <p:ph type="ctrTitle"/>
          </p:nvPr>
        </p:nvSpPr>
        <p:spPr>
          <a:xfrm>
            <a:off x="3192463" y="1655763"/>
            <a:ext cx="8636000" cy="2178050"/>
          </a:xfrm>
        </p:spPr>
        <p:txBody>
          <a:bodyPr/>
          <a:lstStyle/>
          <a:p>
            <a:pPr eaLnBrk="1" hangingPunct="1"/>
            <a:r>
              <a:rPr lang="ru-RU" altLang="ru-RU" sz="4000" b="1" dirty="0" smtClean="0">
                <a:solidFill>
                  <a:srgbClr val="FF0000"/>
                </a:solidFill>
              </a:rPr>
              <a:t>Взаимодействие ДОО с семьями воспитанников как средство духовно-нравственного воспитания (опыт работы)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048625" y="4030663"/>
            <a:ext cx="3814763" cy="172085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 err="1">
                <a:solidFill>
                  <a:schemeClr val="accent5"/>
                </a:solidFill>
              </a:rPr>
              <a:t>Хертек</a:t>
            </a:r>
            <a:r>
              <a:rPr lang="ru-RU" dirty="0">
                <a:solidFill>
                  <a:schemeClr val="accent5"/>
                </a:solidFill>
              </a:rPr>
              <a:t> Лада </a:t>
            </a:r>
            <a:r>
              <a:rPr lang="ru-RU" dirty="0" smtClean="0">
                <a:solidFill>
                  <a:schemeClr val="accent5"/>
                </a:solidFill>
              </a:rPr>
              <a:t>Валерьевна</a:t>
            </a:r>
          </a:p>
          <a:p>
            <a:pPr eaLnBrk="1" hangingPunct="1">
              <a:defRPr/>
            </a:pPr>
            <a:r>
              <a:rPr lang="ru-RU" dirty="0" smtClean="0">
                <a:solidFill>
                  <a:schemeClr val="accent5"/>
                </a:solidFill>
              </a:rPr>
              <a:t>Заведующий </a:t>
            </a:r>
            <a:r>
              <a:rPr lang="ru-RU" smtClean="0">
                <a:solidFill>
                  <a:schemeClr val="accent5"/>
                </a:solidFill>
              </a:rPr>
              <a:t>МБДОУ Детского сада </a:t>
            </a:r>
            <a:r>
              <a:rPr lang="ru-RU" dirty="0">
                <a:solidFill>
                  <a:schemeClr val="accent5"/>
                </a:solidFill>
              </a:rPr>
              <a:t>№ </a:t>
            </a:r>
            <a:r>
              <a:rPr lang="ru-RU" dirty="0" smtClean="0">
                <a:solidFill>
                  <a:schemeClr val="accent5"/>
                </a:solidFill>
              </a:rPr>
              <a:t>17</a:t>
            </a:r>
          </a:p>
          <a:p>
            <a:pPr eaLnBrk="1" hangingPunct="1">
              <a:lnSpc>
                <a:spcPct val="100000"/>
              </a:lnSpc>
              <a:defRPr/>
            </a:pPr>
            <a:r>
              <a:rPr lang="ru-RU" dirty="0" smtClean="0">
                <a:solidFill>
                  <a:schemeClr val="accent5"/>
                </a:solidFill>
              </a:rPr>
              <a:t>г</a:t>
            </a:r>
            <a:r>
              <a:rPr lang="ru-RU" dirty="0">
                <a:solidFill>
                  <a:schemeClr val="accent5"/>
                </a:solidFill>
              </a:rPr>
              <a:t>. Кызыла Республика Тыва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6050" y="0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6854825" y="315913"/>
            <a:ext cx="446405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b="1">
                <a:solidFill>
                  <a:schemeClr val="accent1"/>
                </a:solidFill>
              </a:rPr>
              <a:t>ЖЕНСОВЕТ</a:t>
            </a:r>
          </a:p>
          <a:p>
            <a:pPr algn="ctr" eaLnBrk="1" hangingPunct="1"/>
            <a:r>
              <a:rPr lang="ru-RU" altLang="ru-RU" b="1">
                <a:solidFill>
                  <a:srgbClr val="FF0000"/>
                </a:solidFill>
              </a:rPr>
              <a:t>«Между нами девочками…»</a:t>
            </a:r>
            <a:r>
              <a:rPr lang="ru-RU" altLang="ru-RU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536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50000" r="41187" b="9377"/>
          <a:stretch>
            <a:fillRect/>
          </a:stretch>
        </p:blipFill>
        <p:spPr bwMode="auto">
          <a:xfrm>
            <a:off x="1512888" y="101600"/>
            <a:ext cx="5087937" cy="372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3" t="35454" r="41356" b="9679"/>
          <a:stretch>
            <a:fillRect/>
          </a:stretch>
        </p:blipFill>
        <p:spPr bwMode="auto">
          <a:xfrm>
            <a:off x="5910263" y="1700213"/>
            <a:ext cx="4692650" cy="366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03" t="50000" r="39999" b="9679"/>
          <a:stretch>
            <a:fillRect/>
          </a:stretch>
        </p:blipFill>
        <p:spPr bwMode="auto">
          <a:xfrm>
            <a:off x="1774825" y="2997200"/>
            <a:ext cx="4821238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4938" y="101600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631950" y="188913"/>
            <a:ext cx="89281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rgbClr val="0070C0"/>
                </a:solidFill>
              </a:rPr>
              <a:t>Выездной семинар (тренинг) по психосоциальному сопровождению и профилактике ПАВ среди девушек и женщин.</a:t>
            </a:r>
            <a:endParaRPr lang="ru-RU" altLang="ru-RU" sz="2400">
              <a:solidFill>
                <a:srgbClr val="0070C0"/>
              </a:solidFill>
            </a:endParaRPr>
          </a:p>
        </p:txBody>
      </p:sp>
      <p:pic>
        <p:nvPicPr>
          <p:cNvPr id="1638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8" t="22308" r="41525" b="24451"/>
          <a:stretch>
            <a:fillRect/>
          </a:stretch>
        </p:blipFill>
        <p:spPr bwMode="auto">
          <a:xfrm>
            <a:off x="2522538" y="1125538"/>
            <a:ext cx="4879975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37439" r="42542" b="10408"/>
          <a:stretch>
            <a:fillRect/>
          </a:stretch>
        </p:blipFill>
        <p:spPr bwMode="auto">
          <a:xfrm>
            <a:off x="7085013" y="2898775"/>
            <a:ext cx="4665662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1992313" y="5229225"/>
            <a:ext cx="3382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b="1">
                <a:solidFill>
                  <a:srgbClr val="FF0000"/>
                </a:solidFill>
              </a:rPr>
              <a:t>Место: Источник Аржаан "Кундустуг"</a:t>
            </a:r>
            <a:endParaRPr lang="ru-RU" altLang="ru-RU">
              <a:solidFill>
                <a:srgbClr val="FF0000"/>
              </a:solidFill>
            </a:endParaRPr>
          </a:p>
        </p:txBody>
      </p:sp>
      <p:pic>
        <p:nvPicPr>
          <p:cNvPr id="16390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188913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03313"/>
            <a:ext cx="4406900" cy="330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4325" y="36513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1524000" y="192088"/>
            <a:ext cx="9144000" cy="771525"/>
          </a:xfrm>
        </p:spPr>
        <p:txBody>
          <a:bodyPr/>
          <a:lstStyle/>
          <a:p>
            <a:pPr eaLnBrk="1" hangingPunct="1">
              <a:defRPr/>
            </a:pPr>
            <a:r>
              <a:rPr lang="ru-RU" sz="4000" b="1" dirty="0" smtClean="0">
                <a:solidFill>
                  <a:schemeClr val="accent5"/>
                </a:solidFill>
              </a:rPr>
              <a:t>Национальная борьба </a:t>
            </a:r>
            <a:r>
              <a:rPr lang="ru-RU" sz="4000" b="1" dirty="0" err="1" smtClean="0">
                <a:solidFill>
                  <a:schemeClr val="accent5"/>
                </a:solidFill>
              </a:rPr>
              <a:t>Хуреш</a:t>
            </a:r>
            <a:r>
              <a:rPr lang="ru-RU" sz="4000" b="1" dirty="0" smtClean="0">
                <a:solidFill>
                  <a:schemeClr val="accent5"/>
                </a:solidFill>
              </a:rPr>
              <a:t> </a:t>
            </a:r>
            <a:endParaRPr lang="ru-RU" sz="4000" b="1" dirty="0">
              <a:solidFill>
                <a:schemeClr val="accent5"/>
              </a:solidFill>
            </a:endParaRPr>
          </a:p>
        </p:txBody>
      </p:sp>
      <p:sp>
        <p:nvSpPr>
          <p:cNvPr id="11" name="Подзаголовок 10"/>
          <p:cNvSpPr>
            <a:spLocks noGrp="1"/>
          </p:cNvSpPr>
          <p:nvPr>
            <p:ph type="subTitle" idx="1"/>
          </p:nvPr>
        </p:nvSpPr>
        <p:spPr>
          <a:xfrm>
            <a:off x="7370763" y="4703763"/>
            <a:ext cx="4194175" cy="1655762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 smtClean="0">
                <a:solidFill>
                  <a:schemeClr val="accent5"/>
                </a:solidFill>
              </a:rPr>
              <a:t>Мужское воспитание через традиции национальные игры</a:t>
            </a:r>
            <a:endParaRPr lang="ru-RU" sz="3200" b="1" dirty="0">
              <a:solidFill>
                <a:schemeClr val="accent5"/>
              </a:solidFill>
            </a:endParaRPr>
          </a:p>
        </p:txBody>
      </p:sp>
      <p:pic>
        <p:nvPicPr>
          <p:cNvPr id="17414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150" y="1222375"/>
            <a:ext cx="5467350" cy="306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886200"/>
            <a:ext cx="60452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В Москве открылся V Всероссийский съезд работников дошкольного образова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69863"/>
            <a:ext cx="204946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2874963"/>
            <a:ext cx="4098925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838" y="1697038"/>
            <a:ext cx="5678487" cy="37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311275" y="169863"/>
            <a:ext cx="8988425" cy="1527175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chemeClr val="accent5"/>
                </a:solidFill>
              </a:rPr>
              <a:t>Участие в муниципальных и региональных спортивных соревнованиях с папами </a:t>
            </a:r>
            <a:endParaRPr lang="ru-RU" sz="3600" b="1" dirty="0">
              <a:solidFill>
                <a:schemeClr val="accent5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92813" y="1074738"/>
            <a:ext cx="7373937" cy="804862"/>
          </a:xfrm>
        </p:spPr>
        <p:txBody>
          <a:bodyPr/>
          <a:lstStyle/>
          <a:p>
            <a:pPr algn="ctr">
              <a:defRPr/>
            </a:pPr>
            <a:r>
              <a:rPr lang="ru-RU" b="1" dirty="0" smtClean="0">
                <a:solidFill>
                  <a:schemeClr val="accent5"/>
                </a:solidFill>
              </a:rPr>
              <a:t>Совет отцов</a:t>
            </a:r>
            <a:endParaRPr lang="ru-RU" b="1" dirty="0">
              <a:solidFill>
                <a:schemeClr val="accent5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117725" y="4546600"/>
            <a:ext cx="3970338" cy="993775"/>
          </a:xfrm>
        </p:spPr>
        <p:txBody>
          <a:bodyPr/>
          <a:lstStyle/>
          <a:p>
            <a:pPr>
              <a:defRPr/>
            </a:pPr>
            <a:r>
              <a:rPr lang="ru-RU" sz="6000" b="1" dirty="0">
                <a:solidFill>
                  <a:srgbClr val="4472C4"/>
                </a:solidFill>
                <a:latin typeface="Calibri Light"/>
                <a:ea typeface="+mj-ea"/>
                <a:cs typeface="+mj-cs"/>
              </a:rPr>
              <a:t>«Мужской разговор»</a:t>
            </a:r>
            <a:endParaRPr lang="ru-RU" dirty="0"/>
          </a:p>
        </p:txBody>
      </p:sp>
      <p:pic>
        <p:nvPicPr>
          <p:cNvPr id="1946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444500"/>
            <a:ext cx="5497513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3419475"/>
            <a:ext cx="57753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863" y="252413"/>
            <a:ext cx="48879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988" y="252413"/>
            <a:ext cx="37719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1974850"/>
            <a:ext cx="2654300" cy="471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214438" y="3368675"/>
            <a:ext cx="4006850" cy="2093913"/>
          </a:xfrm>
        </p:spPr>
        <p:txBody>
          <a:bodyPr/>
          <a:lstStyle/>
          <a:p>
            <a:pPr eaLnBrk="1" hangingPunct="1">
              <a:defRPr/>
            </a:pPr>
            <a:r>
              <a:rPr lang="ru-RU" sz="4800" b="1" dirty="0" smtClean="0">
                <a:solidFill>
                  <a:schemeClr val="accent5"/>
                </a:solidFill>
              </a:rPr>
              <a:t>Традиционные осенние и зимние забавы</a:t>
            </a:r>
            <a:endParaRPr lang="ru-RU" sz="4800" b="1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288" y="420688"/>
            <a:ext cx="8640762" cy="6802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4000" b="1" dirty="0">
                <a:solidFill>
                  <a:schemeClr val="accent5"/>
                </a:solidFill>
                <a:cs typeface="Aharoni" panose="02010803020104030203" pitchFamily="2" charset="-79"/>
              </a:rPr>
              <a:t>Взаимодействие родителей, педагогов ДОО по направлению увеличения познаний родителей в воспитании и обучении детей, поддержании гармонии и уюта в семьях, проявления творческих способностей несомненно приведет </a:t>
            </a:r>
            <a:r>
              <a:rPr lang="ru-RU" sz="4000" b="1" dirty="0">
                <a:solidFill>
                  <a:schemeClr val="accent5"/>
                </a:solidFill>
                <a:latin typeface="+mn-lt"/>
                <a:ea typeface="+mj-ea"/>
                <a:cs typeface="Aharoni" panose="02010803020104030203" pitchFamily="2" charset="-79"/>
              </a:rPr>
              <a:t>нравственной чистоте, духовному богатству, физическому совершенству наших</a:t>
            </a:r>
            <a:r>
              <a:rPr lang="ru-RU" sz="4000" b="1" dirty="0">
                <a:solidFill>
                  <a:schemeClr val="accent5"/>
                </a:solidFill>
                <a:latin typeface="Calibri Light"/>
                <a:ea typeface="+mj-ea"/>
                <a:cs typeface="Aharoni" panose="02010803020104030203" pitchFamily="2" charset="-79"/>
              </a:rPr>
              <a:t> </a:t>
            </a:r>
            <a:r>
              <a:rPr lang="ru-RU" sz="4000" b="1" dirty="0">
                <a:solidFill>
                  <a:schemeClr val="accent5"/>
                </a:solidFill>
                <a:cs typeface="Aharoni" panose="02010803020104030203" pitchFamily="2" charset="-79"/>
              </a:rPr>
              <a:t>воспитанников. </a:t>
            </a:r>
          </a:p>
          <a:p>
            <a:pPr algn="ctr" eaLnBrk="1" hangingPunct="1">
              <a:defRPr/>
            </a:pPr>
            <a:endParaRPr lang="ru-RU" sz="3600" dirty="0"/>
          </a:p>
        </p:txBody>
      </p:sp>
      <p:pic>
        <p:nvPicPr>
          <p:cNvPr id="21507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114300"/>
            <a:ext cx="2047875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0625" y="2638425"/>
            <a:ext cx="8320088" cy="12017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7200" b="1" dirty="0">
                <a:solidFill>
                  <a:schemeClr val="accent5"/>
                </a:solidFill>
                <a:latin typeface="Monotype Corsiva" panose="03010101010201010101" pitchFamily="66" charset="0"/>
                <a:cs typeface="Aharoni" panose="02010803020104030203" pitchFamily="2" charset="-79"/>
              </a:rPr>
              <a:t>Спасибо за внимание!</a:t>
            </a:r>
            <a:endParaRPr lang="ru-RU" sz="7200" dirty="0">
              <a:solidFill>
                <a:schemeClr val="accent5"/>
              </a:solidFill>
              <a:latin typeface="Monotype Corsiva" panose="03010101010201010101" pitchFamily="66" charset="0"/>
              <a:cs typeface="Aharoni" panose="02010803020104030203" pitchFamily="2" charset="-79"/>
            </a:endParaRPr>
          </a:p>
        </p:txBody>
      </p:sp>
      <p:pic>
        <p:nvPicPr>
          <p:cNvPr id="22531" name="Picture 2" descr="В Москве открылся V Всероссийский съезд работников дошкольного образова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69863"/>
            <a:ext cx="204946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6150" y="1412875"/>
            <a:ext cx="10515600" cy="158273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000" b="1" dirty="0" smtClean="0">
                <a:solidFill>
                  <a:schemeClr val="accent5"/>
                </a:solidFill>
              </a:rPr>
              <a:t>Человека, которого мы воспитываем, должны сочетаться нравственная чистота, духовное богатство, физическое совершенство.</a:t>
            </a:r>
            <a:br>
              <a:rPr lang="ru-RU" sz="4000" b="1" dirty="0" smtClean="0">
                <a:solidFill>
                  <a:schemeClr val="accent5"/>
                </a:solidFill>
              </a:rPr>
            </a:br>
            <a:r>
              <a:rPr lang="ru-RU" sz="4000" b="1" dirty="0" smtClean="0">
                <a:solidFill>
                  <a:schemeClr val="accent5"/>
                </a:solidFill>
              </a:rPr>
              <a:t>                                             В.А. Сухомлинский</a:t>
            </a:r>
            <a:endParaRPr lang="ru-RU" sz="4000" b="1" dirty="0">
              <a:solidFill>
                <a:schemeClr val="accent5"/>
              </a:solidFill>
            </a:endParaRP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861848" y="3671122"/>
            <a:ext cx="10515600" cy="2844800"/>
          </a:xfrm>
        </p:spPr>
        <p:txBody>
          <a:bodyPr/>
          <a:lstStyle/>
          <a:p>
            <a:pPr marL="0" indent="0" algn="ctr" eaLnBrk="1" hangingPunct="1">
              <a:buFont typeface="Arial" pitchFamily="34" charset="0"/>
              <a:buNone/>
            </a:pPr>
            <a:r>
              <a:rPr lang="ru-RU" altLang="ru-RU" sz="3600" dirty="0" smtClean="0">
                <a:solidFill>
                  <a:srgbClr val="FF0000"/>
                </a:solidFill>
              </a:rPr>
              <a:t>Душа каждого человека – зародыш прекрасного цветка, но расцветет ли она, зависит от духовно-нравственного воспитания и образования, полученного человеком в семье, детском саду и школе           </a:t>
            </a:r>
          </a:p>
        </p:txBody>
      </p:sp>
      <p:pic>
        <p:nvPicPr>
          <p:cNvPr id="410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6800" y="127000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3"/>
          <p:cNvSpPr txBox="1">
            <a:spLocks noChangeArrowheads="1"/>
          </p:cNvSpPr>
          <p:nvPr/>
        </p:nvSpPr>
        <p:spPr bwMode="auto">
          <a:xfrm>
            <a:off x="3857625" y="460375"/>
            <a:ext cx="573563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endParaRPr lang="ru-RU" altLang="ru-RU" sz="2400" b="1">
              <a:solidFill>
                <a:srgbClr val="002060"/>
              </a:solidFill>
              <a:ea typeface="Verdana" pitchFamily="34" charset="0"/>
              <a:cs typeface="Verdana" pitchFamily="34" charset="0"/>
            </a:endParaRPr>
          </a:p>
        </p:txBody>
      </p:sp>
      <p:pic>
        <p:nvPicPr>
          <p:cNvPr id="5123" name="Picture 2" descr="В Москве открылся V Всероссийский съезд работников дошкольного образовани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169863"/>
            <a:ext cx="2049463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77"/>
          <a:stretch>
            <a:fillRect/>
          </a:stretch>
        </p:blipFill>
        <p:spPr bwMode="auto">
          <a:xfrm>
            <a:off x="365125" y="1476375"/>
            <a:ext cx="5364163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2"/>
          <p:cNvSpPr>
            <a:spLocks noChangeArrowheads="1"/>
          </p:cNvSpPr>
          <p:nvPr/>
        </p:nvSpPr>
        <p:spPr bwMode="auto">
          <a:xfrm>
            <a:off x="554038" y="-93663"/>
            <a:ext cx="9745662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endParaRPr lang="ru-RU" altLang="ru-RU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alt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Мероприятия, которые прошли по инициативе совета матерей и объединившие всех родителей нашего детского сада:</a:t>
            </a:r>
          </a:p>
        </p:txBody>
      </p:sp>
      <p:sp>
        <p:nvSpPr>
          <p:cNvPr id="5126" name="Прямоугольник 3"/>
          <p:cNvSpPr>
            <a:spLocks noChangeArrowheads="1"/>
          </p:cNvSpPr>
          <p:nvPr/>
        </p:nvSpPr>
        <p:spPr bwMode="auto">
          <a:xfrm>
            <a:off x="5729288" y="1114425"/>
            <a:ext cx="60960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2800" b="1">
                <a:solidFill>
                  <a:srgbClr val="FF0000"/>
                </a:solidFill>
              </a:rPr>
              <a:t>СПОРТ </a:t>
            </a:r>
            <a:r>
              <a:rPr lang="ru-RU" altLang="ru-RU" sz="2800" b="1">
                <a:solidFill>
                  <a:srgbClr val="00B050"/>
                </a:solidFill>
              </a:rPr>
              <a:t>– залог </a:t>
            </a:r>
            <a:r>
              <a:rPr lang="ru-RU" altLang="ru-RU" sz="2800" b="1">
                <a:solidFill>
                  <a:srgbClr val="FF0000"/>
                </a:solidFill>
              </a:rPr>
              <a:t>З</a:t>
            </a:r>
            <a:r>
              <a:rPr lang="ru-RU" altLang="ru-RU" sz="2800" b="1">
                <a:solidFill>
                  <a:srgbClr val="00B050"/>
                </a:solidFill>
              </a:rPr>
              <a:t>дорового </a:t>
            </a:r>
            <a:r>
              <a:rPr lang="ru-RU" altLang="ru-RU" sz="2800" b="1">
                <a:solidFill>
                  <a:srgbClr val="FF0000"/>
                </a:solidFill>
              </a:rPr>
              <a:t>О</a:t>
            </a:r>
            <a:r>
              <a:rPr lang="ru-RU" altLang="ru-RU" sz="2800" b="1">
                <a:solidFill>
                  <a:srgbClr val="00B050"/>
                </a:solidFill>
              </a:rPr>
              <a:t>браза </a:t>
            </a:r>
            <a:r>
              <a:rPr lang="ru-RU" altLang="ru-RU" sz="2800" b="1">
                <a:solidFill>
                  <a:srgbClr val="FF0000"/>
                </a:solidFill>
              </a:rPr>
              <a:t>Ж</a:t>
            </a:r>
            <a:r>
              <a:rPr lang="ru-RU" altLang="ru-RU" sz="2800" b="1">
                <a:solidFill>
                  <a:srgbClr val="00B050"/>
                </a:solidFill>
              </a:rPr>
              <a:t>изни.</a:t>
            </a:r>
          </a:p>
        </p:txBody>
      </p:sp>
      <p:pic>
        <p:nvPicPr>
          <p:cNvPr id="5127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37"/>
          <a:stretch>
            <a:fillRect/>
          </a:stretch>
        </p:blipFill>
        <p:spPr bwMode="auto">
          <a:xfrm>
            <a:off x="5924550" y="3013075"/>
            <a:ext cx="5843588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Прямоугольник 5"/>
          <p:cNvSpPr>
            <a:spLocks noChangeArrowheads="1"/>
          </p:cNvSpPr>
          <p:nvPr/>
        </p:nvSpPr>
        <p:spPr bwMode="auto">
          <a:xfrm>
            <a:off x="1058863" y="4541838"/>
            <a:ext cx="4367212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5400" b="1">
                <a:solidFill>
                  <a:srgbClr val="FF0000"/>
                </a:solidFill>
              </a:rPr>
              <a:t>А ну - ка, девочки!!! </a:t>
            </a:r>
            <a:endParaRPr lang="ru-RU" altLang="ru-RU" sz="5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/>
          <p:cNvSpPr txBox="1">
            <a:spLocks noChangeArrowheads="1"/>
          </p:cNvSpPr>
          <p:nvPr/>
        </p:nvSpPr>
        <p:spPr bwMode="auto">
          <a:xfrm>
            <a:off x="1470025" y="144463"/>
            <a:ext cx="88201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2400" i="1">
                <a:solidFill>
                  <a:srgbClr val="FFFF00"/>
                </a:solidFill>
              </a:rPr>
              <a:t>    </a:t>
            </a:r>
            <a:r>
              <a:rPr lang="ru-RU" altLang="ru-RU" sz="3600" b="1">
                <a:solidFill>
                  <a:srgbClr val="FF0000"/>
                </a:solidFill>
              </a:rPr>
              <a:t>Бабушка, мама и я – спортивная семья!</a:t>
            </a:r>
            <a:endParaRPr lang="ru-RU" altLang="ru-RU" sz="3600">
              <a:solidFill>
                <a:srgbClr val="FF0000"/>
              </a:solidFill>
            </a:endParaRPr>
          </a:p>
        </p:txBody>
      </p:sp>
      <p:pic>
        <p:nvPicPr>
          <p:cNvPr id="6147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763" y="3767138"/>
            <a:ext cx="5468937" cy="307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351"/>
          <a:stretch>
            <a:fillRect/>
          </a:stretch>
        </p:blipFill>
        <p:spPr bwMode="auto">
          <a:xfrm>
            <a:off x="6196013" y="927100"/>
            <a:ext cx="4321175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0800" r="25249"/>
          <a:stretch>
            <a:fillRect/>
          </a:stretch>
        </p:blipFill>
        <p:spPr bwMode="auto">
          <a:xfrm>
            <a:off x="1703388" y="927100"/>
            <a:ext cx="4176712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0175" y="0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6096000" y="157163"/>
            <a:ext cx="4456113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/>
            <a:r>
              <a:rPr lang="ru-RU" altLang="ru-RU" sz="3200" b="1">
                <a:solidFill>
                  <a:schemeClr val="accent1"/>
                </a:solidFill>
              </a:rPr>
              <a:t>Мастер-класс</a:t>
            </a:r>
          </a:p>
          <a:p>
            <a:pPr algn="r" eaLnBrk="1" hangingPunct="1"/>
            <a:r>
              <a:rPr lang="ru-RU" altLang="ru-RU" sz="3200" b="1"/>
              <a:t> </a:t>
            </a:r>
            <a:r>
              <a:rPr lang="ru-RU" altLang="ru-RU" sz="3600" b="1">
                <a:solidFill>
                  <a:srgbClr val="FF0000"/>
                </a:solidFill>
              </a:rPr>
              <a:t>«Дары осени»</a:t>
            </a:r>
            <a:endParaRPr lang="ru-RU" altLang="ru-RU" sz="3600">
              <a:solidFill>
                <a:srgbClr val="FF0000"/>
              </a:solidFill>
            </a:endParaRPr>
          </a:p>
        </p:txBody>
      </p:sp>
      <p:pic>
        <p:nvPicPr>
          <p:cNvPr id="8195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79" t="38168" r="40508" b="6363"/>
          <a:stretch>
            <a:fillRect/>
          </a:stretch>
        </p:blipFill>
        <p:spPr bwMode="auto">
          <a:xfrm>
            <a:off x="2403475" y="312738"/>
            <a:ext cx="4162425" cy="334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9" t="42867" r="42374" b="7568"/>
          <a:stretch>
            <a:fillRect/>
          </a:stretch>
        </p:blipFill>
        <p:spPr bwMode="auto">
          <a:xfrm>
            <a:off x="7226300" y="1579563"/>
            <a:ext cx="4321175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21996" r="42632" b="6235"/>
          <a:stretch>
            <a:fillRect/>
          </a:stretch>
        </p:blipFill>
        <p:spPr bwMode="auto">
          <a:xfrm>
            <a:off x="3673475" y="3846513"/>
            <a:ext cx="4176713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8425" y="9525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4045" r="25763"/>
          <a:stretch/>
        </p:blipFill>
        <p:spPr>
          <a:xfrm>
            <a:off x="1839419" y="116632"/>
            <a:ext cx="4287447" cy="2736304"/>
          </a:xfrm>
          <a:prstGeom prst="ellipse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5" t="16421" r="18983"/>
          <a:stretch/>
        </p:blipFill>
        <p:spPr>
          <a:xfrm>
            <a:off x="6600056" y="116632"/>
            <a:ext cx="3816424" cy="2852936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25" r="12201" b="3086"/>
          <a:stretch/>
        </p:blipFill>
        <p:spPr>
          <a:xfrm>
            <a:off x="2639617" y="3737238"/>
            <a:ext cx="6974499" cy="3120762"/>
          </a:xfrm>
          <a:prstGeom prst="round2SameRect">
            <a:avLst/>
          </a:prstGeom>
        </p:spPr>
      </p:pic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2495550" y="2708275"/>
            <a:ext cx="7632700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sz="4000" b="1">
                <a:solidFill>
                  <a:srgbClr val="FF0000"/>
                </a:solidFill>
              </a:rPr>
              <a:t>«Вместе развиваемся играя!»</a:t>
            </a:r>
            <a:endParaRPr lang="ru-RU" altLang="ru-RU" sz="4000">
              <a:solidFill>
                <a:srgbClr val="FF0000"/>
              </a:solidFill>
            </a:endParaRPr>
          </a:p>
          <a:p>
            <a:pPr algn="ctr" eaLnBrk="1" hangingPunct="1"/>
            <a:r>
              <a:rPr lang="ru-RU" altLang="ru-RU" b="1">
                <a:solidFill>
                  <a:srgbClr val="002060"/>
                </a:solidFill>
              </a:rPr>
              <a:t>Родительский квест.</a:t>
            </a:r>
          </a:p>
        </p:txBody>
      </p:sp>
      <p:pic>
        <p:nvPicPr>
          <p:cNvPr id="922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0" y="198438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441700"/>
            <a:ext cx="6083300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31950" y="260350"/>
            <a:ext cx="8640763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3200" b="1" dirty="0">
                <a:solidFill>
                  <a:schemeClr val="accent5"/>
                </a:solidFill>
              </a:rPr>
              <a:t>Мастер-класс по плетению тувинского женского украшения </a:t>
            </a:r>
            <a:r>
              <a:rPr lang="ru-RU" sz="3200" b="1" dirty="0">
                <a:solidFill>
                  <a:srgbClr val="FF0000"/>
                </a:solidFill>
              </a:rPr>
              <a:t>«</a:t>
            </a:r>
            <a:r>
              <a:rPr lang="ru-RU" sz="3200" b="1" dirty="0" err="1">
                <a:solidFill>
                  <a:srgbClr val="FF0000"/>
                </a:solidFill>
              </a:rPr>
              <a:t>Чавага</a:t>
            </a:r>
            <a:r>
              <a:rPr lang="ru-RU" sz="3200" b="1" dirty="0">
                <a:solidFill>
                  <a:srgbClr val="FF0000"/>
                </a:solidFill>
              </a:rPr>
              <a:t>»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10244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38263"/>
            <a:ext cx="5468938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25" y="460375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1" t="7502"/>
          <a:stretch/>
        </p:blipFill>
        <p:spPr>
          <a:xfrm>
            <a:off x="6571325" y="0"/>
            <a:ext cx="3995936" cy="6167308"/>
          </a:xfrm>
          <a:prstGeom prst="hexagon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7" t="22599" r="29830"/>
          <a:stretch/>
        </p:blipFill>
        <p:spPr>
          <a:xfrm>
            <a:off x="1757272" y="12445"/>
            <a:ext cx="4574904" cy="5983330"/>
          </a:xfrm>
          <a:prstGeom prst="hexagon">
            <a:avLst/>
          </a:prstGeom>
        </p:spPr>
      </p:pic>
      <p:pic>
        <p:nvPicPr>
          <p:cNvPr id="1229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0" t="12801" r="5592" b="11137"/>
          <a:stretch>
            <a:fillRect/>
          </a:stretch>
        </p:blipFill>
        <p:spPr bwMode="auto">
          <a:xfrm>
            <a:off x="2495550" y="3579813"/>
            <a:ext cx="7200900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25" y="392113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3" t="23286" r="22850"/>
          <a:stretch>
            <a:fillRect/>
          </a:stretch>
        </p:blipFill>
        <p:spPr bwMode="auto">
          <a:xfrm rot="420000">
            <a:off x="8053388" y="161925"/>
            <a:ext cx="241935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83" t="20566" r="27402" b="9152"/>
          <a:stretch>
            <a:fillRect/>
          </a:stretch>
        </p:blipFill>
        <p:spPr bwMode="auto">
          <a:xfrm rot="-360000">
            <a:off x="1716088" y="168275"/>
            <a:ext cx="213677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7988" r="39899" b="17200"/>
          <a:stretch>
            <a:fillRect/>
          </a:stretch>
        </p:blipFill>
        <p:spPr bwMode="auto">
          <a:xfrm rot="-300000">
            <a:off x="2352675" y="3351213"/>
            <a:ext cx="2058988" cy="342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0" t="2202" r="45786" b="20003"/>
          <a:stretch>
            <a:fillRect/>
          </a:stretch>
        </p:blipFill>
        <p:spPr bwMode="auto">
          <a:xfrm rot="300000">
            <a:off x="7985125" y="3336925"/>
            <a:ext cx="2093913" cy="343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25" r="22203"/>
          <a:stretch>
            <a:fillRect/>
          </a:stretch>
        </p:blipFill>
        <p:spPr bwMode="auto">
          <a:xfrm>
            <a:off x="3840163" y="260350"/>
            <a:ext cx="432117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2" t="29297" r="26373" b="10548"/>
          <a:stretch>
            <a:fillRect/>
          </a:stretch>
        </p:blipFill>
        <p:spPr bwMode="auto">
          <a:xfrm>
            <a:off x="4943475" y="3013075"/>
            <a:ext cx="2290763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188" y="68263"/>
            <a:ext cx="20478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</TotalTime>
  <Words>249</Words>
  <Application>Microsoft Office PowerPoint</Application>
  <PresentationFormat>Произвольный</PresentationFormat>
  <Paragraphs>33</Paragraphs>
  <Slides>18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Calibri</vt:lpstr>
      <vt:lpstr>Arial</vt:lpstr>
      <vt:lpstr>Calibri Light</vt:lpstr>
      <vt:lpstr>Verdana</vt:lpstr>
      <vt:lpstr>Roboto</vt:lpstr>
      <vt:lpstr>Times New Roman</vt:lpstr>
      <vt:lpstr>Aharoni</vt:lpstr>
      <vt:lpstr>Monotype Corsiva</vt:lpstr>
      <vt:lpstr>Тема Office</vt:lpstr>
      <vt:lpstr>Взаимодействие ДОО с семьями воспитанников как средство духовно-нравственного воспитания (опыт работы)</vt:lpstr>
      <vt:lpstr>Человека, которого мы воспитываем, должны сочетаться нравственная чистота, духовное богатство, физическое совершенство.                                              В.А. Сухомлинский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Национальная борьба Хуреш </vt:lpstr>
      <vt:lpstr>Участие в муниципальных и региональных спортивных соревнованиях с папами </vt:lpstr>
      <vt:lpstr>Совет отцов</vt:lpstr>
      <vt:lpstr>Традиционные осенние и зимние забавы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Суханова</dc:creator>
  <cp:lastModifiedBy>RomanovichNV</cp:lastModifiedBy>
  <cp:revision>33</cp:revision>
  <dcterms:created xsi:type="dcterms:W3CDTF">2020-11-08T08:00:03Z</dcterms:created>
  <dcterms:modified xsi:type="dcterms:W3CDTF">2020-11-13T13:49:03Z</dcterms:modified>
</cp:coreProperties>
</file>