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2" r:id="rId3"/>
    <p:sldId id="277" r:id="rId4"/>
    <p:sldId id="263" r:id="rId5"/>
    <p:sldId id="264" r:id="rId6"/>
    <p:sldId id="266" r:id="rId7"/>
    <p:sldId id="265" r:id="rId8"/>
    <p:sldId id="267" r:id="rId9"/>
    <p:sldId id="268" r:id="rId10"/>
    <p:sldId id="269" r:id="rId11"/>
    <p:sldId id="271" r:id="rId12"/>
    <p:sldId id="276" r:id="rId13"/>
    <p:sldId id="270" r:id="rId14"/>
    <p:sldId id="274" r:id="rId15"/>
    <p:sldId id="272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BBE"/>
    <a:srgbClr val="BED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5638"/>
  </p:normalViewPr>
  <p:slideViewPr>
    <p:cSldViewPr snapToGrid="0">
      <p:cViewPr>
        <p:scale>
          <a:sx n="95" d="100"/>
          <a:sy n="95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68979-00F6-BF4F-90F7-D550141E63AB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ED158-C303-DD40-8FD3-9517934B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3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Малыши с удовольствием исследуют окружающий мир, делают первые шаги в самостоятельности и социальном взаимодействии. Они занимаются без принуждения, никто их не торопит – каждый «двигается» в своем темпе, есть время для действия и для наблюдения за другими.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D158-C303-DD40-8FD3-9517934B2A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3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333333"/>
                </a:solidFill>
                <a:latin typeface="PTSerif" charset="0"/>
                <a:ea typeface="Calibri" charset="0"/>
                <a:cs typeface="Times New Roman" charset="0"/>
              </a:rPr>
              <a:t>уход за детьми сопровождается постоянным вниманием к каждому движению и жесту малыша, а также простыми, не балующими ребенка словами. С первых моментов жизни ребенка возникал постоянный диалог с ним. Через аккуратную трактовку малейших сигналов ответной реакции ребенка (движения головы и взгляды) устанавливалась прочная и созидающая связь.</a:t>
            </a:r>
            <a:r>
              <a:rPr lang="ru-RU" dirty="0" smtClean="0"/>
              <a:t> Во время бодрствования, когда ребенок отдохнул, сыт и чист, он оставался без воспитателя, наедине с самим собой. Он погружался в собственные движения и жесты – пробуя неоднократно то, что ему диктовал природный инстинкт: переворачивался, опираясь на стопы, кувыркался, впервые в жизни захватывал предметы, экспериментировал со всевозможными способами их использования.</a:t>
            </a:r>
            <a:endParaRPr lang="ru-RU" dirty="0" smtClean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D158-C303-DD40-8FD3-9517934B2A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Американский физиотерапевт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Глен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занимался вопросами реабилитации детей с патологиями нервной системы. На основе собранных материалов он разработал методику воспитания маленьких пациентов. Большую популярность завоевала книга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«Гармоничное развитие ребенка» – про раннее обучение чтению, плаванию и другим навыкам. Основополагающая мысль методики: физическое и психическое развитие взаимосвязаны. Специальный комплекс гимнастики стимулирует мыслительные процессы, ребенок становится и здоровым, и умным.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D158-C303-DD40-8FD3-9517934B2A2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4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малыш в праве самостоятельно выбирать то, чем он хочет заниматься. При этом родители должны правильно подтолкнуть его к тому, что физическое и интеллектуальное развитие должны одинаково присутствовать в его жизни.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стоит кутать своего малыша. Одежда должна соответствовать сезону, быть максимально легкой и комфортной. Чем ее меньше – тем лучше.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Малыша как можно раньше нужно познакомить со спортивными снаряжениями, помочь разобраться с ними и на собственном примере показать, как правильно их использовать.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Родители должны быть для своего малыша поддержкой, которой он в любой момент может воспользоваться. Они должны проявлять интерес к его жизни. Фильм о Никитиных -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citionhall.ru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nikitin-metodika-detskie-razvivayushchie-igry-metodika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D158-C303-DD40-8FD3-9517934B2A2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6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Школа диалога с препятствиями -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Авторская методика телесно-двигательного воспитания. Разрабатывается С.В. Реутским, С.В.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Плахотниковым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последователями.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D158-C303-DD40-8FD3-9517934B2A2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982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92E31-2319-4D48-A09D-BE920D26659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4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3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5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3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9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1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4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5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0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4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41C7E-75DC-4401-A1DF-A9AC6FEABF54}" type="datetimeFigureOut">
              <a:rPr lang="ru-RU" smtClean="0"/>
              <a:t>12.11.20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1AA6-AF92-4F1D-A0E8-F3FC49A5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40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eg"/><Relationship Id="rId5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3476470776353/?multi_permalinks=133520960771904&amp;notif_id=1513972269431956&amp;notif_t=feedback_reaction_generic" TargetMode="External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tiff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ikler_emmi_pikler012_simcopy.jpg" TargetMode="External"/><Relationship Id="rId4" Type="http://schemas.openxmlformats.org/officeDocument/2006/relationships/image" Target="../media/image19.jpeg"/><Relationship Id="rId5" Type="http://schemas.openxmlformats.org/officeDocument/2006/relationships/image" Target="../media/image20.tiff"/><Relationship Id="rId6" Type="http://schemas.openxmlformats.org/officeDocument/2006/relationships/image" Target="../media/image21.png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8C8433-DFC3-444D-B841-B7DB0ED10271}"/>
              </a:ext>
            </a:extLst>
          </p:cNvPr>
          <p:cNvSpPr txBox="1"/>
          <p:nvPr/>
        </p:nvSpPr>
        <p:spPr>
          <a:xfrm>
            <a:off x="3857626" y="363833"/>
            <a:ext cx="5735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VI </a:t>
            </a:r>
            <a:r>
              <a:rPr lang="ru-RU" sz="20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ВСЕРОССИЙСКИЙ СЪЕЗД РАБОТНИКОВ ДОШКОЛЬНОГО </a:t>
            </a:r>
            <a:r>
              <a:rPr lang="ru-RU" sz="20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ОБРАЗОВАНИЯ</a:t>
            </a:r>
            <a:endParaRPr lang="ru-RU" sz="2000" b="1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ФГБНУ «Институт изучения детства, семьи и воспитания РАО»</a:t>
            </a:r>
            <a:endParaRPr lang="ru-RU" sz="2000" b="1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2" descr="В Москве открылся V Всероссийский съезд работников дошкольного образова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59" y="170232"/>
            <a:ext cx="2048128" cy="12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81458" y="417240"/>
            <a:ext cx="2299816" cy="449112"/>
            <a:chOff x="267174" y="188640"/>
            <a:chExt cx="2299816" cy="44911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4" y="188640"/>
              <a:ext cx="369735" cy="430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589905" y="315818"/>
              <a:ext cx="1977085" cy="32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9464" tIns="49736" rIns="99464" bIns="49736"/>
            <a:lstStyle>
              <a:lvl1pPr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200">
                  <a:solidFill>
                    <a:schemeClr val="tx2"/>
                  </a:solidFill>
                  <a:latin typeface="Open Sans Light" pitchFamily="34" charset="0"/>
                  <a:ea typeface="MS PGothic" pitchFamily="34" charset="-128"/>
                  <a:cs typeface="Open Sans Light" pitchFamily="34" charset="0"/>
                </a:defRPr>
              </a:lvl1pPr>
              <a:lvl2pPr marL="742950" indent="-28575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2pPr>
              <a:lvl3pPr marL="1143000" indent="-22860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3pPr>
              <a:lvl4pPr marL="1600200" indent="-22860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4pPr>
              <a:lvl5pPr marL="2057400" indent="-22860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5pPr>
              <a:lvl6pPr marL="25146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6pPr>
              <a:lvl7pPr marL="29718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7pPr>
              <a:lvl8pPr marL="34290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8pPr>
              <a:lvl9pPr marL="38862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9pPr>
            </a:lstStyle>
            <a:p>
              <a:pPr algn="l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800" b="1" dirty="0">
                  <a:solidFill>
                    <a:prstClr val="white"/>
                  </a:solidFill>
                  <a:latin typeface="+mn-lt"/>
                  <a:ea typeface="Roboto" pitchFamily="2" charset="0"/>
                  <a:cs typeface="Roboto" panose="020B0604020202020204" charset="0"/>
                </a:rPr>
                <a:t>МИНИСТЕРСТВО ПРОСВЕЩЕНИЯ </a:t>
              </a:r>
            </a:p>
            <a:p>
              <a:pPr algn="l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800" b="1" dirty="0">
                  <a:solidFill>
                    <a:prstClr val="white"/>
                  </a:solidFill>
                  <a:latin typeface="+mn-lt"/>
                  <a:ea typeface="Roboto" pitchFamily="2" charset="0"/>
                  <a:cs typeface="Roboto" panose="020B0604020202020204" charset="0"/>
                </a:rPr>
                <a:t>РОССИЙСКОЙ ФЕДЕРАЦИИ</a:t>
              </a:r>
            </a:p>
          </p:txBody>
        </p:sp>
      </p:grp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82C9181E-9818-8D45-BD31-B69716BBE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4905" y="4690303"/>
            <a:ext cx="9144000" cy="2167697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err="1" smtClean="0">
                <a:solidFill>
                  <a:srgbClr val="002060"/>
                </a:solidFill>
              </a:rPr>
              <a:t>Бояринцева</a:t>
            </a:r>
            <a:r>
              <a:rPr lang="ru-RU" dirty="0" smtClean="0">
                <a:solidFill>
                  <a:srgbClr val="002060"/>
                </a:solidFill>
              </a:rPr>
              <a:t> Анна Викторовна,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ведущий научный сотрудник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ФГБНУ «Институт изучения детства,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семьи и воспитания РАО»,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психолог, </a:t>
            </a:r>
            <a:r>
              <a:rPr lang="ru-RU" dirty="0" err="1" smtClean="0">
                <a:solidFill>
                  <a:srgbClr val="002060"/>
                </a:solidFill>
              </a:rPr>
              <a:t>Монтессори</a:t>
            </a:r>
            <a:r>
              <a:rPr lang="ru-RU" dirty="0" smtClean="0">
                <a:solidFill>
                  <a:srgbClr val="002060"/>
                </a:solidFill>
              </a:rPr>
              <a:t>-педагог, </a:t>
            </a:r>
            <a:r>
              <a:rPr lang="ru-RU" dirty="0" err="1" smtClean="0">
                <a:solidFill>
                  <a:srgbClr val="002060"/>
                </a:solidFill>
              </a:rPr>
              <a:t>кинезиолог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Москва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C27466F-F114-2045-B860-FF7D7742A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8621" y="1943281"/>
            <a:ext cx="8540284" cy="197195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Особенности проектирования РППС для детей раннего возраста: развитие двигательной активности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55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1179" y="99395"/>
            <a:ext cx="7941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РППС: РАЗРАБОТКА ЛЕНЫ ДАНИЛОВОЙ - ПЕРВЫЙ ДЕТСКИЙ СТАДИОН «РАННИЙ СТАРТ»</a:t>
            </a:r>
            <a:r>
              <a:rPr lang="ru-RU" dirty="0">
                <a:solidFill>
                  <a:srgbClr val="000000"/>
                </a:solidFill>
                <a:latin typeface="TimesNewRomanPSMT" charset="0"/>
              </a:rPr>
              <a:t> 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9851"/>
            <a:ext cx="6175188" cy="395290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227" y="1759851"/>
            <a:ext cx="5313016" cy="400722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1" y="99395"/>
            <a:ext cx="1159698" cy="15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2588" y="301516"/>
            <a:ext cx="7475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РППС: </a:t>
            </a:r>
            <a:r>
              <a:rPr lang="ru-RU" sz="2400" b="1" smtClean="0">
                <a:solidFill>
                  <a:srgbClr val="FF0000"/>
                </a:solidFill>
                <a:latin typeface="TimesNewRomanPSMT" charset="0"/>
              </a:rPr>
              <a:t>СПОРТИВНЫЕ КОМПЛЕКСЫ </a:t>
            </a:r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«ШКОЛЫ ДИАЛОГА С ПРЕПЯТСТВИЯМИ» С. РЕУТСКОГО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73" y="263723"/>
            <a:ext cx="1437715" cy="151378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37" y="2043953"/>
            <a:ext cx="3660215" cy="450916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306" y="257116"/>
            <a:ext cx="1824693" cy="178683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10" y="2178938"/>
            <a:ext cx="6801419" cy="423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3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8293" y="155136"/>
            <a:ext cx="8258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</a:t>
            </a:r>
            <a:r>
              <a:rPr lang="ru-RU" sz="2400" b="1" smtClean="0">
                <a:solidFill>
                  <a:srgbClr val="FF0000"/>
                </a:solidFill>
                <a:latin typeface="TimesNewRomanPSMT" charset="0"/>
              </a:rPr>
              <a:t>: ТЕКСТИЛЬНЫЕ МАТЕРИАЛЫ </a:t>
            </a:r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ЛАБОРАТОРИИ «ОБУЧЕНИЕ НА ОСНОВЕ ДВИЖЕНИЯ»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16" y="119530"/>
            <a:ext cx="1399966" cy="207084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6" y="155136"/>
            <a:ext cx="1400709" cy="2035241"/>
          </a:xfrm>
          <a:prstGeom prst="rect">
            <a:avLst/>
          </a:prstGeom>
        </p:spPr>
      </p:pic>
      <p:pic>
        <p:nvPicPr>
          <p:cNvPr id="5" name="Picture 4" descr="ФС-8-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08" y="1447595"/>
            <a:ext cx="3530506" cy="254958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08" y="4089307"/>
            <a:ext cx="3571428" cy="251440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42" y="2369204"/>
            <a:ext cx="7395273" cy="34402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28218" y="1407309"/>
            <a:ext cx="5149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- Учиться легко, радостно, эффективно в </a:t>
            </a:r>
            <a:r>
              <a:rPr lang="ru-RU" sz="2400" i="1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любом возрасте!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2020" y="5796541"/>
            <a:ext cx="6656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LetoSans" charset="0"/>
                <a:ea typeface="Calibri" charset="0"/>
                <a:cs typeface="Times New Roman" charset="0"/>
              </a:rPr>
              <a:t>Большой Подвижный Лабиринт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3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667" y="51119"/>
            <a:ext cx="10696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РППС: </a:t>
            </a:r>
            <a:r>
              <a:rPr lang="ru-RU" sz="2400" b="1" smtClean="0">
                <a:solidFill>
                  <a:srgbClr val="FF0000"/>
                </a:solidFill>
                <a:latin typeface="TimesNewRomanPSMT" charset="0"/>
              </a:rPr>
              <a:t>МАТЕРИАЛЫ АРХИТЕКТУРНО-ДИДАКТИЧЕСКОГО КОМПЛЕКСА К </a:t>
            </a:r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ПРОГРАММЕ «ВДОХНОВЕНИЕ. ЯСЛИ»</a:t>
            </a:r>
            <a:r>
              <a:rPr lang="ru-RU" dirty="0">
                <a:solidFill>
                  <a:srgbClr val="000000"/>
                </a:solidFill>
                <a:latin typeface="TimesNewRomanPSMT" charset="0"/>
              </a:rPr>
              <a:t> </a:t>
            </a:r>
            <a:endParaRPr lang="ru-RU" dirty="0"/>
          </a:p>
        </p:txBody>
      </p:sp>
      <p:pic>
        <p:nvPicPr>
          <p:cNvPr id="3" name="Рисунок 9" descr="http://v007277.vhost-vweb-02.sil.at/wp-content/uploads/2014/05/vincenz.podest.jpg">
            <a:extLst>
              <a:ext uri="{FF2B5EF4-FFF2-40B4-BE49-F238E27FC236}">
                <a16:creationId xmlns="" xmlns:a16="http://schemas.microsoft.com/office/drawing/2014/main" id="{49278F35-D963-495A-B23F-A4F60FEBC2B2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5680" r="5680"/>
          <a:stretch>
            <a:fillRect/>
          </a:stretch>
        </p:blipFill>
        <p:spPr bwMode="auto">
          <a:xfrm>
            <a:off x="287786" y="1930062"/>
            <a:ext cx="4015273" cy="35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4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1621" y="3714147"/>
            <a:ext cx="4494243" cy="30066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26278" y="1431272"/>
            <a:ext cx="6656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- Много движения!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425" y="1662104"/>
            <a:ext cx="4101700" cy="273446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26" y="107576"/>
            <a:ext cx="1828202" cy="18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3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>
            <a:extLst>
              <a:ext uri="{FF2B5EF4-FFF2-40B4-BE49-F238E27FC236}">
                <a16:creationId xmlns="" xmlns:a16="http://schemas.microsoft.com/office/drawing/2014/main" id="{C046642A-E61C-7949-BBEC-6764C6F2AA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0" t="2860" r="3367"/>
          <a:stretch/>
        </p:blipFill>
        <p:spPr>
          <a:xfrm>
            <a:off x="757522" y="735433"/>
            <a:ext cx="4534884" cy="57980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F22132-D7D7-DE49-B7FA-7EF901D0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986" y="2581714"/>
            <a:ext cx="3309883" cy="2205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960EA8-4F30-F240-A23C-0BC35FB627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5" t="9731"/>
          <a:stretch/>
        </p:blipFill>
        <p:spPr>
          <a:xfrm>
            <a:off x="7677926" y="3976619"/>
            <a:ext cx="2752354" cy="199102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CD12853-5644-6346-A26C-6A475E529152}"/>
              </a:ext>
            </a:extLst>
          </p:cNvPr>
          <p:cNvSpPr/>
          <p:nvPr/>
        </p:nvSpPr>
        <p:spPr>
          <a:xfrm>
            <a:off x="6095179" y="915612"/>
            <a:ext cx="5030841" cy="1622647"/>
          </a:xfrm>
          <a:prstGeom prst="rect">
            <a:avLst/>
          </a:prstGeom>
        </p:spPr>
        <p:txBody>
          <a:bodyPr wrap="square" lIns="82954" tIns="41477" rIns="82954" bIns="41477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</a:rPr>
              <a:t>Для </a:t>
            </a:r>
            <a:r>
              <a:rPr lang="ru-RU" sz="2000">
                <a:solidFill>
                  <a:srgbClr val="000000"/>
                </a:solidFill>
                <a:latin typeface="+mj-lt"/>
              </a:rPr>
              <a:t>организации </a:t>
            </a:r>
            <a:r>
              <a:rPr lang="ru-RU" sz="2000" smtClean="0">
                <a:solidFill>
                  <a:srgbClr val="000000"/>
                </a:solidFill>
                <a:latin typeface="+mj-lt"/>
              </a:rPr>
              <a:t>РППС ДОО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авторами программы разработан </a:t>
            </a:r>
            <a:r>
              <a:rPr lang="ru-RU" sz="2000" b="1" u="sng" dirty="0">
                <a:solidFill>
                  <a:srgbClr val="000000"/>
                </a:solidFill>
                <a:latin typeface="+mj-lt"/>
              </a:rPr>
              <a:t>архитектурно-дидактический комплекс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, включающий игровое оборудование и дидактические материалы для 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детей до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3 лет. 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3B45ED-4534-D343-9323-FA1F304A1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1" y="109487"/>
            <a:ext cx="10140437" cy="62594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157CF4E-DCB3-4142-80F9-373767092F22}"/>
              </a:ext>
            </a:extLst>
          </p:cNvPr>
          <p:cNvSpPr/>
          <p:nvPr/>
        </p:nvSpPr>
        <p:spPr>
          <a:xfrm>
            <a:off x="6259331" y="5742994"/>
            <a:ext cx="4866689" cy="1007094"/>
          </a:xfrm>
          <a:prstGeom prst="rect">
            <a:avLst/>
          </a:prstGeom>
        </p:spPr>
        <p:txBody>
          <a:bodyPr wrap="square" lIns="82954" tIns="41477" rIns="82954" bIns="41477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</a:rPr>
              <a:t>Все компоненты комплекса выполнены из натуральных материалов и сертифицированы. </a:t>
            </a:r>
            <a:endParaRPr lang="ru-RU" sz="2000" dirty="0">
              <a:latin typeface="+mj-lt"/>
            </a:endParaRPr>
          </a:p>
        </p:txBody>
      </p:sp>
      <p:sp>
        <p:nvSpPr>
          <p:cNvPr id="10" name="Нижний колонтитул 8"/>
          <p:cNvSpPr>
            <a:spLocks noGrp="1"/>
          </p:cNvSpPr>
          <p:nvPr>
            <p:ph type="ftr" sz="quarter" idx="4294967295"/>
          </p:nvPr>
        </p:nvSpPr>
        <p:spPr>
          <a:xfrm>
            <a:off x="1734878" y="6443260"/>
            <a:ext cx="8741736" cy="3651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ООП «Вдохновение. Ясли»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38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54" y="1244011"/>
            <a:ext cx="43442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altLang="ru-RU" sz="2800" dirty="0">
                <a:latin typeface="Calibri" pitchFamily="34" charset="0"/>
              </a:rPr>
              <a:t>Образовательная </a:t>
            </a:r>
            <a:r>
              <a:rPr lang="ru-RU" altLang="ru-RU" sz="2800" dirty="0" smtClean="0">
                <a:latin typeface="Calibri" pitchFamily="34" charset="0"/>
              </a:rPr>
              <a:t>среда для развития двигательной активности детей раннего возраста </a:t>
            </a:r>
            <a:r>
              <a:rPr lang="ru-RU" altLang="ru-RU" sz="2800" dirty="0">
                <a:latin typeface="Calibri" pitchFamily="34" charset="0"/>
              </a:rPr>
              <a:t>– это </a:t>
            </a:r>
            <a:r>
              <a:rPr lang="ru-RU" altLang="ru-RU" sz="2800" b="1" dirty="0">
                <a:latin typeface="Calibri" pitchFamily="34" charset="0"/>
              </a:rPr>
              <a:t>место </a:t>
            </a:r>
            <a:r>
              <a:rPr lang="ru-RU" altLang="ru-RU" sz="2800" b="1" dirty="0" smtClean="0">
                <a:latin typeface="Calibri" pitchFamily="34" charset="0"/>
              </a:rPr>
              <a:t>ВСТРЕЧИ </a:t>
            </a:r>
            <a:r>
              <a:rPr lang="ru-RU" altLang="ru-RU" sz="2800" b="1" u="sng" dirty="0">
                <a:latin typeface="Calibri" pitchFamily="34" charset="0"/>
              </a:rPr>
              <a:t>педагогических зада</a:t>
            </a:r>
            <a:r>
              <a:rPr lang="ru-RU" altLang="ru-RU" sz="2800" dirty="0">
                <a:latin typeface="Calibri" pitchFamily="34" charset="0"/>
              </a:rPr>
              <a:t>ч </a:t>
            </a:r>
            <a:r>
              <a:rPr lang="ru-RU" altLang="ru-RU" sz="2800" dirty="0" smtClean="0">
                <a:latin typeface="Calibri" pitchFamily="34" charset="0"/>
              </a:rPr>
              <a:t>и </a:t>
            </a:r>
            <a:r>
              <a:rPr lang="ru-RU" altLang="ru-RU" sz="2800" dirty="0">
                <a:latin typeface="Calibri" pitchFamily="34" charset="0"/>
              </a:rPr>
              <a:t>интересов, потребностей и индивидуальных возможностей </a:t>
            </a:r>
            <a:r>
              <a:rPr lang="ru-RU" altLang="ru-RU" sz="2800" b="1" u="sng" dirty="0">
                <a:latin typeface="Calibri" pitchFamily="34" charset="0"/>
              </a:rPr>
              <a:t>ребенка</a:t>
            </a:r>
            <a:r>
              <a:rPr lang="ru-RU" altLang="ru-RU" sz="2800" dirty="0">
                <a:latin typeface="Calibri" pitchFamily="34" charset="0"/>
              </a:rPr>
              <a:t>, </a:t>
            </a:r>
            <a:br>
              <a:rPr lang="ru-RU" altLang="ru-RU" sz="2800" dirty="0">
                <a:latin typeface="Calibri" pitchFamily="34" charset="0"/>
              </a:rPr>
            </a:br>
            <a:r>
              <a:rPr lang="ru-RU" altLang="ru-RU" sz="2800" dirty="0">
                <a:latin typeface="Calibri" pitchFamily="34" charset="0"/>
              </a:rPr>
              <a:t>а также </a:t>
            </a:r>
            <a:r>
              <a:rPr lang="ru-RU" altLang="ru-RU" sz="2800" b="1" u="sng" dirty="0">
                <a:latin typeface="Calibri" pitchFamily="34" charset="0"/>
              </a:rPr>
              <a:t>его семьи </a:t>
            </a:r>
            <a:r>
              <a:rPr lang="ru-RU" altLang="ru-RU" sz="2800" dirty="0">
                <a:latin typeface="Calibri" pitchFamily="34" charset="0"/>
              </a:rPr>
              <a:t/>
            </a:r>
            <a:br>
              <a:rPr lang="ru-RU" altLang="ru-RU" sz="2800" dirty="0">
                <a:latin typeface="Calibri" pitchFamily="34" charset="0"/>
              </a:rPr>
            </a:br>
            <a:r>
              <a:rPr lang="ru-RU" altLang="ru-RU" sz="2800" dirty="0">
                <a:latin typeface="Calibri" pitchFamily="34" charset="0"/>
              </a:rPr>
              <a:t>и других заинтересованных лиц. 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68056" y="1244011"/>
            <a:ext cx="5857932" cy="4699589"/>
            <a:chOff x="2706660" y="1480153"/>
            <a:chExt cx="3514654" cy="3317318"/>
          </a:xfrm>
        </p:grpSpPr>
        <p:sp>
          <p:nvSpPr>
            <p:cNvPr id="4" name="Полилиния 3"/>
            <p:cNvSpPr/>
            <p:nvPr/>
          </p:nvSpPr>
          <p:spPr>
            <a:xfrm>
              <a:off x="3442868" y="1480153"/>
              <a:ext cx="2042237" cy="2041843"/>
            </a:xfrm>
            <a:custGeom>
              <a:avLst/>
              <a:gdLst>
                <a:gd name="connsiteX0" fmla="*/ 0 w 2041426"/>
                <a:gd name="connsiteY0" fmla="*/ 1020713 h 2041426"/>
                <a:gd name="connsiteX1" fmla="*/ 1020713 w 2041426"/>
                <a:gd name="connsiteY1" fmla="*/ 0 h 2041426"/>
                <a:gd name="connsiteX2" fmla="*/ 2041426 w 2041426"/>
                <a:gd name="connsiteY2" fmla="*/ 1020713 h 2041426"/>
                <a:gd name="connsiteX3" fmla="*/ 1020713 w 2041426"/>
                <a:gd name="connsiteY3" fmla="*/ 2041426 h 2041426"/>
                <a:gd name="connsiteX4" fmla="*/ 0 w 2041426"/>
                <a:gd name="connsiteY4" fmla="*/ 1020713 h 204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426" h="2041426">
                  <a:moveTo>
                    <a:pt x="0" y="1020713"/>
                  </a:moveTo>
                  <a:cubicBezTo>
                    <a:pt x="0" y="456989"/>
                    <a:pt x="456989" y="0"/>
                    <a:pt x="1020713" y="0"/>
                  </a:cubicBezTo>
                  <a:cubicBezTo>
                    <a:pt x="1584437" y="0"/>
                    <a:pt x="2041426" y="456989"/>
                    <a:pt x="2041426" y="1020713"/>
                  </a:cubicBezTo>
                  <a:cubicBezTo>
                    <a:pt x="2041426" y="1584437"/>
                    <a:pt x="1584437" y="2041426"/>
                    <a:pt x="1020713" y="2041426"/>
                  </a:cubicBezTo>
                  <a:cubicBezTo>
                    <a:pt x="456989" y="2041426"/>
                    <a:pt x="0" y="1584437"/>
                    <a:pt x="0" y="1020713"/>
                  </a:cubicBezTo>
                  <a:close/>
                </a:path>
              </a:pathLst>
            </a:custGeom>
            <a:solidFill>
              <a:srgbClr val="FFBA2F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272190" tIns="357250" rIns="272190" bIns="765534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dirty="0"/>
                <a:t>Педагогические</a:t>
              </a:r>
            </a:p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dirty="0"/>
                <a:t>задачи</a:t>
              </a: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4308996" y="2755628"/>
              <a:ext cx="1912318" cy="2041843"/>
            </a:xfrm>
            <a:custGeom>
              <a:avLst/>
              <a:gdLst>
                <a:gd name="connsiteX0" fmla="*/ 0 w 2041426"/>
                <a:gd name="connsiteY0" fmla="*/ 1020713 h 2041426"/>
                <a:gd name="connsiteX1" fmla="*/ 1020713 w 2041426"/>
                <a:gd name="connsiteY1" fmla="*/ 0 h 2041426"/>
                <a:gd name="connsiteX2" fmla="*/ 2041426 w 2041426"/>
                <a:gd name="connsiteY2" fmla="*/ 1020713 h 2041426"/>
                <a:gd name="connsiteX3" fmla="*/ 1020713 w 2041426"/>
                <a:gd name="connsiteY3" fmla="*/ 2041426 h 2041426"/>
                <a:gd name="connsiteX4" fmla="*/ 0 w 2041426"/>
                <a:gd name="connsiteY4" fmla="*/ 1020713 h 204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426" h="2041426">
                  <a:moveTo>
                    <a:pt x="0" y="1020713"/>
                  </a:moveTo>
                  <a:cubicBezTo>
                    <a:pt x="0" y="456989"/>
                    <a:pt x="456989" y="0"/>
                    <a:pt x="1020713" y="0"/>
                  </a:cubicBezTo>
                  <a:cubicBezTo>
                    <a:pt x="1584437" y="0"/>
                    <a:pt x="2041426" y="456989"/>
                    <a:pt x="2041426" y="1020713"/>
                  </a:cubicBezTo>
                  <a:cubicBezTo>
                    <a:pt x="2041426" y="1584437"/>
                    <a:pt x="1584437" y="2041426"/>
                    <a:pt x="1020713" y="2041426"/>
                  </a:cubicBezTo>
                  <a:cubicBezTo>
                    <a:pt x="456989" y="2041426"/>
                    <a:pt x="0" y="1584437"/>
                    <a:pt x="0" y="1020713"/>
                  </a:cubicBezTo>
                  <a:close/>
                </a:path>
              </a:pathLst>
            </a:custGeom>
            <a:solidFill>
              <a:srgbClr val="3399FF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624336" tIns="527369" rIns="192234" bIns="391273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dirty="0"/>
                <a:t>Интересы, потребности семьи </a:t>
              </a:r>
              <a:br>
                <a:rPr lang="ru-RU" sz="1600" dirty="0"/>
              </a:br>
              <a:r>
                <a:rPr lang="ru-RU" sz="1600" dirty="0"/>
                <a:t>и других заинтересованных лиц</a:t>
              </a: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706660" y="2755628"/>
              <a:ext cx="1861035" cy="2041843"/>
            </a:xfrm>
            <a:custGeom>
              <a:avLst/>
              <a:gdLst>
                <a:gd name="connsiteX0" fmla="*/ 0 w 2041426"/>
                <a:gd name="connsiteY0" fmla="*/ 1020713 h 2041426"/>
                <a:gd name="connsiteX1" fmla="*/ 1020713 w 2041426"/>
                <a:gd name="connsiteY1" fmla="*/ 0 h 2041426"/>
                <a:gd name="connsiteX2" fmla="*/ 2041426 w 2041426"/>
                <a:gd name="connsiteY2" fmla="*/ 1020713 h 2041426"/>
                <a:gd name="connsiteX3" fmla="*/ 1020713 w 2041426"/>
                <a:gd name="connsiteY3" fmla="*/ 2041426 h 2041426"/>
                <a:gd name="connsiteX4" fmla="*/ 0 w 2041426"/>
                <a:gd name="connsiteY4" fmla="*/ 1020713 h 204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426" h="2041426">
                  <a:moveTo>
                    <a:pt x="0" y="1020713"/>
                  </a:moveTo>
                  <a:cubicBezTo>
                    <a:pt x="0" y="456989"/>
                    <a:pt x="456989" y="0"/>
                    <a:pt x="1020713" y="0"/>
                  </a:cubicBezTo>
                  <a:cubicBezTo>
                    <a:pt x="1584437" y="0"/>
                    <a:pt x="2041426" y="456989"/>
                    <a:pt x="2041426" y="1020713"/>
                  </a:cubicBezTo>
                  <a:cubicBezTo>
                    <a:pt x="2041426" y="1584437"/>
                    <a:pt x="1584437" y="2041426"/>
                    <a:pt x="1020713" y="2041426"/>
                  </a:cubicBezTo>
                  <a:cubicBezTo>
                    <a:pt x="456989" y="2041426"/>
                    <a:pt x="0" y="1584437"/>
                    <a:pt x="0" y="102071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192235" tIns="527369" rIns="624335" bIns="391273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dirty="0"/>
                <a:t>Интересы, потребности </a:t>
              </a:r>
              <a:br>
                <a:rPr lang="ru-RU" sz="1600" dirty="0"/>
              </a:br>
              <a:r>
                <a:rPr lang="ru-RU" sz="1600" dirty="0"/>
                <a:t>и возможности ребенка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748756" y="393558"/>
            <a:ext cx="6731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NewRomanPSMT" charset="0"/>
              </a:rPr>
              <a:t>ВЫВОДЫ: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62292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78" y="2316475"/>
            <a:ext cx="5463070" cy="3642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28448" y="2177988"/>
            <a:ext cx="63847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ea typeface="ヒラギノ角ゴ Pro W3" charset="-128"/>
              </a:rPr>
              <a:t>Сетевая педагогическая Лаборатория 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ea typeface="ヒラギノ角ゴ Pro W3" charset="-128"/>
              </a:rPr>
              <a:t>«Обучение на основе движения»</a:t>
            </a:r>
            <a:r>
              <a:rPr lang="ru-RU" altLang="ru-RU" dirty="0" smtClean="0">
                <a:solidFill>
                  <a:srgbClr val="002060"/>
                </a:solidFill>
                <a:ea typeface="ヒラギノ角ゴ Pro W3" charset="-128"/>
              </a:rPr>
              <a:t>: </a:t>
            </a:r>
          </a:p>
          <a:p>
            <a:r>
              <a:rPr lang="ru-RU" altLang="ru-RU" dirty="0" smtClean="0">
                <a:solidFill>
                  <a:srgbClr val="002060"/>
                </a:solidFill>
                <a:ea typeface="ヒラギノ角ゴ Pro W3" charset="-128"/>
              </a:rPr>
              <a:t>- экспертиза и разработка пособий и сред, </a:t>
            </a:r>
          </a:p>
          <a:p>
            <a:r>
              <a:rPr lang="ru-RU" altLang="ru-RU" dirty="0" smtClean="0">
                <a:solidFill>
                  <a:srgbClr val="002060"/>
                </a:solidFill>
                <a:ea typeface="ヒラギノ角ゴ Pro W3" charset="-128"/>
              </a:rPr>
              <a:t>- обучение специалистов, </a:t>
            </a:r>
          </a:p>
          <a:p>
            <a:r>
              <a:rPr lang="ru-RU" altLang="ru-RU" dirty="0" smtClean="0">
                <a:solidFill>
                  <a:srgbClr val="002060"/>
                </a:solidFill>
                <a:ea typeface="ヒラギノ角ゴ Pro W3" charset="-128"/>
              </a:rPr>
              <a:t>- сопровождение внедрения.</a:t>
            </a:r>
          </a:p>
          <a:p>
            <a:endParaRPr lang="ru-RU" altLang="ru-RU" dirty="0" smtClean="0">
              <a:solidFill>
                <a:srgbClr val="FF0000"/>
              </a:solidFill>
              <a:ea typeface="ヒラギノ角ゴ Pro W3" charset="-128"/>
            </a:endParaRPr>
          </a:p>
          <a:p>
            <a:r>
              <a:rPr lang="ru-RU" altLang="ru-RU" b="1" dirty="0">
                <a:solidFill>
                  <a:srgbClr val="002060"/>
                </a:solidFill>
                <a:ea typeface="ヒラギノ角ゴ Pro W3" charset="-128"/>
              </a:rPr>
              <a:t>Группа в </a:t>
            </a:r>
            <a:r>
              <a:rPr lang="ru-RU" altLang="ru-RU" b="1" dirty="0" err="1">
                <a:solidFill>
                  <a:srgbClr val="002060"/>
                </a:solidFill>
                <a:ea typeface="ヒラギノ角ゴ Pro W3" charset="-128"/>
              </a:rPr>
              <a:t>Фэйсбуке</a:t>
            </a:r>
            <a:r>
              <a:rPr lang="ru-RU" altLang="ru-RU" b="1" dirty="0">
                <a:solidFill>
                  <a:srgbClr val="002060"/>
                </a:solidFill>
                <a:ea typeface="ヒラギノ角ゴ Pro W3" charset="-128"/>
              </a:rPr>
              <a:t> </a:t>
            </a:r>
            <a:r>
              <a:rPr lang="mr-IN" altLang="ru-RU" b="1" dirty="0" smtClean="0">
                <a:solidFill>
                  <a:srgbClr val="002060"/>
                </a:solidFill>
                <a:ea typeface="ヒラギノ角ゴ Pro W3" charset="-128"/>
              </a:rPr>
              <a:t>–</a:t>
            </a:r>
            <a:r>
              <a:rPr lang="ru-RU" altLang="ru-RU" b="1" dirty="0" smtClean="0">
                <a:solidFill>
                  <a:srgbClr val="002060"/>
                </a:solidFill>
                <a:ea typeface="ヒラギノ角ゴ Pro W3" charset="-128"/>
              </a:rPr>
              <a:t> 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ea typeface="ヒラギノ角ゴ Pro W3" charset="-128"/>
              </a:rPr>
              <a:t>«</a:t>
            </a:r>
            <a:r>
              <a:rPr lang="ru-RU" altLang="ru-RU" b="1" dirty="0">
                <a:solidFill>
                  <a:srgbClr val="002060"/>
                </a:solidFill>
                <a:ea typeface="ヒラギノ角ゴ Pro W3" charset="-128"/>
              </a:rPr>
              <a:t>Обучение на основе движения»:</a:t>
            </a:r>
          </a:p>
          <a:p>
            <a:r>
              <a:rPr lang="ru-RU" u="sng" dirty="0">
                <a:hlinkClick r:id="rId3"/>
              </a:rPr>
              <a:t>https://www.facebook.com/groups/133476470776353/?multi_permalinks=133520960771904&amp;notif_id=1513972269431956&amp;notif_t=feedback_reaction_generic</a:t>
            </a:r>
            <a:endParaRPr lang="ru-RU" dirty="0"/>
          </a:p>
          <a:p>
            <a:endParaRPr lang="ru-RU" altLang="ru-RU" dirty="0">
              <a:solidFill>
                <a:srgbClr val="FF0000"/>
              </a:solidFill>
              <a:ea typeface="ヒラギノ角ゴ Pro W3" charset="-128"/>
            </a:endParaRPr>
          </a:p>
          <a:p>
            <a:r>
              <a:rPr lang="ru-RU" altLang="ru-RU" dirty="0" smtClean="0">
                <a:solidFill>
                  <a:srgbClr val="FF0000"/>
                </a:solidFill>
                <a:ea typeface="ヒラギノ角ゴ Pro W3" charset="-128"/>
              </a:rPr>
              <a:t>Анна </a:t>
            </a:r>
            <a:r>
              <a:rPr lang="ru-RU" altLang="ru-RU" dirty="0" err="1" smtClean="0">
                <a:solidFill>
                  <a:srgbClr val="FF0000"/>
                </a:solidFill>
                <a:ea typeface="ヒラギノ角ゴ Pro W3" charset="-128"/>
              </a:rPr>
              <a:t>Бояринцева</a:t>
            </a:r>
            <a:endParaRPr lang="ru-RU" altLang="ru-RU" dirty="0" smtClean="0">
              <a:solidFill>
                <a:srgbClr val="FF0000"/>
              </a:solidFill>
              <a:ea typeface="ヒラギノ角ゴ Pro W3" charset="-128"/>
            </a:endParaRPr>
          </a:p>
          <a:p>
            <a:r>
              <a:rPr lang="en-US" altLang="ru-RU" dirty="0" err="1" smtClean="0">
                <a:solidFill>
                  <a:srgbClr val="FF0000"/>
                </a:solidFill>
                <a:ea typeface="ヒラギノ角ゴ Pro W3" charset="-128"/>
              </a:rPr>
              <a:t>anna@boyarintseva.ru</a:t>
            </a:r>
            <a:r>
              <a:rPr lang="ru-RU" altLang="ru-RU" dirty="0">
                <a:solidFill>
                  <a:srgbClr val="FF0000"/>
                </a:solidFill>
                <a:ea typeface="ヒラギノ角ゴ Pro W3" charset="-128"/>
              </a:rPr>
              <a:t/>
            </a:r>
            <a:br>
              <a:rPr lang="ru-RU" altLang="ru-RU" dirty="0">
                <a:solidFill>
                  <a:srgbClr val="FF0000"/>
                </a:solidFill>
                <a:ea typeface="ヒラギノ角ゴ Pro W3" charset="-128"/>
              </a:rPr>
            </a:br>
            <a:r>
              <a:rPr lang="ru-RU" altLang="ru-RU" dirty="0" smtClean="0">
                <a:solidFill>
                  <a:srgbClr val="FF0000"/>
                </a:solidFill>
                <a:ea typeface="ヒラギノ角ゴ Pro W3" charset="-128"/>
              </a:rPr>
              <a:t>+7(916)541-69-14</a:t>
            </a:r>
            <a:endParaRPr lang="ru-RU" dirty="0"/>
          </a:p>
        </p:txBody>
      </p:sp>
      <p:pic>
        <p:nvPicPr>
          <p:cNvPr id="5" name="Изображение 4"/>
          <p:cNvPicPr/>
          <p:nvPr/>
        </p:nvPicPr>
        <p:blipFill>
          <a:blip r:embed="rId4"/>
          <a:stretch>
            <a:fillRect/>
          </a:stretch>
        </p:blipFill>
        <p:spPr>
          <a:xfrm>
            <a:off x="8501768" y="473544"/>
            <a:ext cx="3340608" cy="137769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21792" y="347247"/>
            <a:ext cx="82296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dirty="0" smtClean="0">
              <a:solidFill>
                <a:schemeClr val="tx2"/>
              </a:solidFill>
              <a:ea typeface="ヒラギノ角ゴ Pro W3" charset="-128"/>
            </a:endParaRPr>
          </a:p>
          <a:p>
            <a:r>
              <a:rPr lang="ru-RU" altLang="ru-RU" b="1" dirty="0" smtClean="0">
                <a:solidFill>
                  <a:srgbClr val="FF0000"/>
                </a:solidFill>
                <a:ea typeface="ヒラギノ角ゴ Pro W3" charset="-128"/>
              </a:rPr>
              <a:t>Приглашаем к сотрудничеству!</a:t>
            </a:r>
            <a:r>
              <a:rPr lang="ru-RU" altLang="ru-RU" dirty="0" smtClean="0">
                <a:solidFill>
                  <a:srgbClr val="FF0000"/>
                </a:solidFill>
                <a:ea typeface="ヒラギノ角ゴ Pro W3" charset="-128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ea typeface="ヒラギノ角ゴ Pro W3" charset="-128"/>
              </a:rPr>
            </a:br>
            <a:endParaRPr lang="ru-RU" altLang="ru-RU" sz="3200" dirty="0">
              <a:solidFill>
                <a:srgbClr val="FF0000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146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5082" y="107141"/>
            <a:ext cx="11196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NewRomanPSMT" charset="0"/>
              </a:rPr>
              <a:t>ПОТРЕБНОСТЬ В ДВИЖЕНИИ – БАЗОВАЯ ДЛЯ РАЗВИТИЯ РЕБЕНКА РАННЕГО ВОЗРАСТА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pSp>
        <p:nvGrpSpPr>
          <p:cNvPr id="3" name="Группа 3"/>
          <p:cNvGrpSpPr>
            <a:grpSpLocks/>
          </p:cNvGrpSpPr>
          <p:nvPr/>
        </p:nvGrpSpPr>
        <p:grpSpPr bwMode="auto">
          <a:xfrm>
            <a:off x="100200" y="1955594"/>
            <a:ext cx="6004765" cy="4353066"/>
            <a:chOff x="965200" y="1259931"/>
            <a:chExt cx="6997700" cy="4933950"/>
          </a:xfrm>
        </p:grpSpPr>
        <p:pic>
          <p:nvPicPr>
            <p:cNvPr id="4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2" t="13979" r="7430" b="9758"/>
            <a:stretch>
              <a:fillRect/>
            </a:stretch>
          </p:blipFill>
          <p:spPr bwMode="auto">
            <a:xfrm>
              <a:off x="965200" y="1259931"/>
              <a:ext cx="6997700" cy="493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4500562" y="1988064"/>
              <a:ext cx="719138" cy="1460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ru-RU">
                <a:ea typeface="ＭＳ Ｐゴシック" charset="0"/>
              </a:endParaRPr>
            </a:p>
          </p:txBody>
        </p:sp>
      </p:grp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61" y="1811203"/>
            <a:ext cx="5782664" cy="41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4" y="1089212"/>
            <a:ext cx="5997388" cy="59973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99412" y="2399350"/>
            <a:ext cx="52488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solidFill>
                  <a:srgbClr val="000000"/>
                </a:solidFill>
                <a:latin typeface="Trebuchet MS" charset="0"/>
                <a:ea typeface="Calibri" charset="0"/>
              </a:rPr>
              <a:t>Ранний возраст является очень важным периодом жизни человека, когда начинают развиваться способности, складываются такие </a:t>
            </a:r>
            <a:r>
              <a:rPr lang="ru-RU" dirty="0" smtClean="0">
                <a:solidFill>
                  <a:srgbClr val="000000"/>
                </a:solidFill>
                <a:latin typeface="Trebuchet MS" charset="0"/>
                <a:ea typeface="Calibri" charset="0"/>
              </a:rPr>
              <a:t>качества, </a:t>
            </a:r>
            <a:r>
              <a:rPr lang="ru-RU" dirty="0">
                <a:solidFill>
                  <a:srgbClr val="000000"/>
                </a:solidFill>
                <a:latin typeface="Trebuchet MS" charset="0"/>
                <a:ea typeface="Calibri" charset="0"/>
              </a:rPr>
              <a:t>как моторная ловкость, сенсомоторная координация, чувство равновесия, соразмерность и целенаправленность движений, познавательная активность, творческие возможности, речь, доброжелательное отношение к окружающим людям и миру вокруг, уверенность в себе, самостоятельность и многое другое.</a:t>
            </a:r>
            <a:endParaRPr lang="ru-RU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5082" y="0"/>
            <a:ext cx="11196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NewRomanPSMT" charset="0"/>
              </a:rPr>
              <a:t>ДВИГАТЕЛЬНАЯ АКТИВНОСТЬ – ОСНОВА ДЛЯ РАЗВИТИЯ РЕБЕНКА РАННЕГО ВОЗРАСТА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6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548" y="295400"/>
            <a:ext cx="107173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NewRomanPSMT" charset="0"/>
              </a:rPr>
              <a:t>ДЛЯ ФОРМИРОВАНИЯ БАЗОВЫХ ДВИЖЕНИЙ </a:t>
            </a:r>
            <a:r>
              <a:rPr lang="ru-RU" sz="2800" b="1" smtClean="0">
                <a:solidFill>
                  <a:srgbClr val="FF0000"/>
                </a:solidFill>
                <a:latin typeface="TimesNewRomanPSMT" charset="0"/>
              </a:rPr>
              <a:t>РЕБЕНКУ НУЖНЫ СВОБОДА, ВРЕМЯ </a:t>
            </a:r>
            <a:r>
              <a:rPr lang="ru-RU" sz="2800" b="1" dirty="0" smtClean="0">
                <a:solidFill>
                  <a:srgbClr val="FF0000"/>
                </a:solidFill>
                <a:latin typeface="TimesNewRomanPSMT" charset="0"/>
              </a:rPr>
              <a:t>И ПОДГОТОВЛЕННАЯ СРЕДА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Shape 4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548" y="1682619"/>
            <a:ext cx="5720416" cy="375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144" y="1413678"/>
            <a:ext cx="4413150" cy="294209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144" y="3662199"/>
            <a:ext cx="4413150" cy="29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5424" y="367786"/>
            <a:ext cx="1028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latin typeface="TimesNewRomanPSMT" charset="0"/>
              </a:rPr>
              <a:t>ПРИНЦИПЫ </a:t>
            </a:r>
            <a:r>
              <a:rPr lang="ru-RU" sz="2800" b="1" dirty="0" smtClean="0">
                <a:solidFill>
                  <a:srgbClr val="FF0000"/>
                </a:solidFill>
                <a:latin typeface="TimesNewRomanPSMT" charset="0"/>
              </a:rPr>
              <a:t>ПРОЕКТИРОВАНИИ РППС </a:t>
            </a:r>
            <a:r>
              <a:rPr lang="ru-RU" sz="2800" b="1" smtClean="0">
                <a:solidFill>
                  <a:srgbClr val="FF0000"/>
                </a:solidFill>
                <a:latin typeface="TimesNewRomanPSMT" charset="0"/>
              </a:rPr>
              <a:t>В ДОО И ДОМА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0255" y="1317814"/>
            <a:ext cx="64994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Среда 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должна быть </a:t>
            </a:r>
            <a:r>
              <a:rPr lang="ru-RU" sz="2000" b="1" dirty="0">
                <a:solidFill>
                  <a:srgbClr val="000000"/>
                </a:solidFill>
                <a:latin typeface="TimesNewRomanPSMT" charset="0"/>
              </a:rPr>
              <a:t>безопасна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 и при этом </a:t>
            </a:r>
            <a:r>
              <a:rPr lang="ru-RU" sz="2000" b="1" dirty="0">
                <a:solidFill>
                  <a:srgbClr val="000000"/>
                </a:solidFill>
                <a:latin typeface="TimesNewRomanPSMT" charset="0"/>
              </a:rPr>
              <a:t>интересна </a:t>
            </a: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ребенку.</a:t>
            </a:r>
            <a:endParaRPr lang="ru-RU" sz="2000" dirty="0">
              <a:solidFill>
                <a:srgbClr val="000000"/>
              </a:solidFill>
              <a:latin typeface="TimesNewRomanPSMT" charset="0"/>
            </a:endParaRPr>
          </a:p>
          <a:p>
            <a:pPr marL="8001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Материалы нужно 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собирать и размещать с учетом ЗБР (</a:t>
            </a:r>
            <a:r>
              <a:rPr lang="ru-RU" sz="2000" b="1" dirty="0">
                <a:solidFill>
                  <a:srgbClr val="000000"/>
                </a:solidFill>
                <a:latin typeface="TimesNewRomanPSMT" charset="0"/>
              </a:rPr>
              <a:t>зоны ближайшего развития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) детей группы или </a:t>
            </a: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индивидуально.</a:t>
            </a:r>
            <a:endParaRPr lang="ru-RU" sz="2000" dirty="0">
              <a:solidFill>
                <a:srgbClr val="000000"/>
              </a:solidFill>
              <a:latin typeface="TimesNewRomanPSMT" charset="0"/>
            </a:endParaRPr>
          </a:p>
          <a:p>
            <a:pPr marL="8001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Пособия должны 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стимулировать </a:t>
            </a:r>
            <a:r>
              <a:rPr lang="ru-RU" sz="2000" b="1" dirty="0">
                <a:solidFill>
                  <a:srgbClr val="000000"/>
                </a:solidFill>
                <a:latin typeface="TimesNewRomanPSMT" charset="0"/>
              </a:rPr>
              <a:t>самостоятельность и инициативу детей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, свободу выбора темпа, вида движений, способа работы с </a:t>
            </a: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материалом.</a:t>
            </a:r>
            <a:endParaRPr lang="ru-RU" sz="2000" dirty="0">
              <a:solidFill>
                <a:srgbClr val="000000"/>
              </a:solidFill>
              <a:latin typeface="TimesNewRomanPSMT" charset="0"/>
            </a:endParaRPr>
          </a:p>
          <a:p>
            <a:pPr marL="8001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Среда 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должна способствовать установлению </a:t>
            </a:r>
            <a:r>
              <a:rPr lang="ru-RU" sz="2000" b="1" dirty="0">
                <a:solidFill>
                  <a:srgbClr val="000000"/>
                </a:solidFill>
                <a:latin typeface="TimesNewRomanPSMT" charset="0"/>
              </a:rPr>
              <a:t>позитивных коммуникаций взрослых и </a:t>
            </a:r>
            <a:r>
              <a:rPr lang="ru-RU" sz="2000" b="1" dirty="0" smtClean="0">
                <a:solidFill>
                  <a:srgbClr val="000000"/>
                </a:solidFill>
                <a:latin typeface="TimesNewRomanPSMT" charset="0"/>
              </a:rPr>
              <a:t>детей.</a:t>
            </a:r>
            <a:endParaRPr lang="ru-RU" sz="2000" b="1" dirty="0">
              <a:solidFill>
                <a:srgbClr val="000000"/>
              </a:solidFill>
              <a:latin typeface="TimesNewRomanPSMT" charset="0"/>
            </a:endParaRPr>
          </a:p>
          <a:p>
            <a:pPr marL="8001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При </a:t>
            </a:r>
            <a:r>
              <a:rPr lang="ru-RU" sz="2000" dirty="0">
                <a:solidFill>
                  <a:srgbClr val="000000"/>
                </a:solidFill>
                <a:latin typeface="TimesNewRomanPSMT" charset="0"/>
              </a:rPr>
              <a:t>наличии стационарных (базовых) материалов важно включать в среду заменяемые </a:t>
            </a: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элементы, </a:t>
            </a:r>
            <a:r>
              <a:rPr lang="ru-RU" sz="2000" b="1" dirty="0" err="1" smtClean="0">
                <a:solidFill>
                  <a:srgbClr val="000000"/>
                </a:solidFill>
                <a:latin typeface="TimesNewRomanPSMT" charset="0"/>
              </a:rPr>
              <a:t>трансформируемость</a:t>
            </a:r>
            <a:r>
              <a:rPr lang="ru-RU" sz="2000" dirty="0" smtClean="0">
                <a:solidFill>
                  <a:srgbClr val="000000"/>
                </a:solidFill>
                <a:latin typeface="TimesNewRomanPSMT" charset="0"/>
              </a:rPr>
              <a:t>.</a:t>
            </a:r>
            <a:endParaRPr lang="ru-RU" sz="2000" b="0" i="0" dirty="0">
              <a:solidFill>
                <a:srgbClr val="000000"/>
              </a:solidFill>
              <a:effectLst/>
              <a:latin typeface="TimesNewRomanPSMT" charset="0"/>
            </a:endParaRPr>
          </a:p>
        </p:txBody>
      </p:sp>
      <p:pic>
        <p:nvPicPr>
          <p:cNvPr id="5" name="Shape 5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661" y="1500131"/>
            <a:ext cx="2683556" cy="201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Изображение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453" y="1500131"/>
            <a:ext cx="2837180" cy="1891453"/>
          </a:xfrm>
          <a:prstGeom prst="rect">
            <a:avLst/>
          </a:prstGeom>
        </p:spPr>
      </p:pic>
      <p:pic>
        <p:nvPicPr>
          <p:cNvPr id="7" name="Изображение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989" y="3672620"/>
            <a:ext cx="2861644" cy="1916762"/>
          </a:xfrm>
          <a:prstGeom prst="rect">
            <a:avLst/>
          </a:prstGeom>
        </p:spPr>
      </p:pic>
      <p:pic>
        <p:nvPicPr>
          <p:cNvPr id="8" name="Изображение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68" y="3844260"/>
            <a:ext cx="2735249" cy="17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6331" y="195750"/>
            <a:ext cx="7686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</a:t>
            </a:r>
            <a:r>
              <a:rPr lang="ru-RU" sz="2400" b="1" smtClean="0">
                <a:solidFill>
                  <a:srgbClr val="FF0000"/>
                </a:solidFill>
                <a:latin typeface="TimesNewRomanPSMT" charset="0"/>
              </a:rPr>
              <a:t>: СПЕЦИАЛЬНО ПОДГОТОВЛЕННАЯ СРЕДА </a:t>
            </a:r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МАРИИ МОНТЕССОРИ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5" y="1540709"/>
            <a:ext cx="5244353" cy="38225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77803" y="1251449"/>
            <a:ext cx="546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- Помоги мне это сделать самому!</a:t>
            </a:r>
            <a:r>
              <a:rPr lang="ru-RU" sz="2400" i="1" smtClean="0">
                <a:solidFill>
                  <a:srgbClr val="0070C0"/>
                </a:solidFill>
              </a:rPr>
              <a:t> 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22" y="2082446"/>
            <a:ext cx="6178383" cy="302538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837" y="3992028"/>
            <a:ext cx="3873127" cy="254860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55" y="132420"/>
            <a:ext cx="1389904" cy="17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6332" y="420452"/>
            <a:ext cx="6731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</a:t>
            </a:r>
            <a:r>
              <a:rPr lang="ru-RU" sz="2400" b="1" smtClean="0">
                <a:solidFill>
                  <a:srgbClr val="FF0000"/>
                </a:solidFill>
                <a:latin typeface="TimesNewRomanPSMT" charset="0"/>
              </a:rPr>
              <a:t>ПРОЕКТИРОВАНИЯ РППС: МАТЕРИАЛЫ ЭММИ ПИКЛЕР</a:t>
            </a:r>
            <a:r>
              <a:rPr lang="ru-RU" dirty="0">
                <a:solidFill>
                  <a:srgbClr val="000000"/>
                </a:solidFill>
                <a:latin typeface="TimesNewRomanPSMT" charset="0"/>
              </a:rPr>
              <a:t> </a:t>
            </a:r>
            <a:endParaRPr lang="ru-RU" dirty="0"/>
          </a:p>
        </p:txBody>
      </p:sp>
      <p:pic>
        <p:nvPicPr>
          <p:cNvPr id="4" name="Изображение 3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23" y="190682"/>
            <a:ext cx="2421003" cy="19248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76466" y="1883651"/>
            <a:ext cx="3662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- Не </a:t>
            </a:r>
            <a:r>
              <a:rPr lang="ru-RU" sz="2400" i="1" dirty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торопите </a:t>
            </a:r>
            <a:r>
              <a:rPr lang="ru-RU" sz="2400" i="1" dirty="0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меня!</a:t>
            </a:r>
            <a:r>
              <a:rPr lang="ru-RU" sz="2400" i="1" dirty="0" smtClean="0">
                <a:solidFill>
                  <a:srgbClr val="0070C0"/>
                </a:solidFill>
              </a:rPr>
              <a:t> 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2354" y="1321953"/>
            <a:ext cx="6956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i="1" dirty="0" smtClean="0">
                <a:solidFill>
                  <a:srgbClr val="0070C0"/>
                </a:solidFill>
                <a:latin typeface="PTSerif" charset="0"/>
                <a:ea typeface="Times New Roman" charset="0"/>
                <a:cs typeface="Times New Roman" charset="0"/>
              </a:rPr>
              <a:t>Принципы: Уход. Свободное </a:t>
            </a:r>
            <a:r>
              <a:rPr lang="ru-RU" i="1" dirty="0">
                <a:solidFill>
                  <a:srgbClr val="0070C0"/>
                </a:solidFill>
                <a:latin typeface="PTSerif" charset="0"/>
                <a:ea typeface="Times New Roman" charset="0"/>
                <a:cs typeface="Times New Roman" charset="0"/>
              </a:rPr>
              <a:t>развитие </a:t>
            </a:r>
            <a:r>
              <a:rPr lang="ru-RU" i="1" dirty="0" smtClean="0">
                <a:solidFill>
                  <a:srgbClr val="0070C0"/>
                </a:solidFill>
                <a:latin typeface="PTSerif" charset="0"/>
                <a:ea typeface="Times New Roman" charset="0"/>
                <a:cs typeface="Times New Roman" charset="0"/>
              </a:rPr>
              <a:t>движений. </a:t>
            </a:r>
            <a:r>
              <a:rPr lang="ru-RU" i="1" dirty="0">
                <a:solidFill>
                  <a:srgbClr val="0070C0"/>
                </a:solidFill>
              </a:rPr>
              <a:t>Свободная </a:t>
            </a:r>
            <a:r>
              <a:rPr lang="ru-RU" i="1" dirty="0" smtClean="0">
                <a:solidFill>
                  <a:srgbClr val="0070C0"/>
                </a:solidFill>
              </a:rPr>
              <a:t>игра</a:t>
            </a:r>
            <a:r>
              <a:rPr lang="ru-RU" dirty="0" smtClean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389" y="1886695"/>
            <a:ext cx="4422727" cy="373304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44" b="-571"/>
          <a:stretch/>
        </p:blipFill>
        <p:spPr bwMode="auto">
          <a:xfrm>
            <a:off x="-269392" y="2663291"/>
            <a:ext cx="5051360" cy="254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183" y="4041882"/>
            <a:ext cx="3435350" cy="258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4826" y="420452"/>
            <a:ext cx="6731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РППС: РАЗРАБОТКИ ГЛЕНА ДОМАНА</a:t>
            </a:r>
            <a:r>
              <a:rPr lang="ru-RU" dirty="0">
                <a:solidFill>
                  <a:srgbClr val="000000"/>
                </a:solidFill>
                <a:latin typeface="TimesNewRomanPSMT" charset="0"/>
              </a:rPr>
              <a:t> 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92" y="194395"/>
            <a:ext cx="3087968" cy="21141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5153" y="2913443"/>
            <a:ext cx="60418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Упражнения</a:t>
            </a:r>
            <a:r>
              <a:rPr lang="ru-RU" b="1" dirty="0"/>
              <a:t>, улучшающие двигательные навыки.</a:t>
            </a:r>
            <a:r>
              <a:rPr lang="ru-RU" dirty="0"/>
              <a:t> Малышу с самого рождения требуется проползать через специально смоделированный трек, пользуясь отталкивающими рефлексами. </a:t>
            </a:r>
            <a:endParaRPr lang="ru-RU" dirty="0" smtClean="0"/>
          </a:p>
          <a:p>
            <a:pPr fontAlgn="base"/>
            <a:r>
              <a:rPr lang="ru-RU" b="1" dirty="0" smtClean="0"/>
              <a:t>Упражнения </a:t>
            </a:r>
            <a:r>
              <a:rPr lang="ru-RU" b="1" dirty="0"/>
              <a:t>для улучшения мануальных навыков</a:t>
            </a:r>
            <a:r>
              <a:rPr lang="ru-RU" dirty="0"/>
              <a:t>. Ребенку с рождения желательно предлагать брать твердые предметы в рот для крепкого захвата. </a:t>
            </a:r>
            <a:endParaRPr lang="ru-RU" dirty="0" smtClean="0"/>
          </a:p>
          <a:p>
            <a:pPr fontAlgn="base"/>
            <a:r>
              <a:rPr lang="ru-RU" b="1" dirty="0" smtClean="0"/>
              <a:t>Упражнения </a:t>
            </a:r>
            <a:r>
              <a:rPr lang="ru-RU" b="1" dirty="0"/>
              <a:t>для развития равновесия. </a:t>
            </a:r>
            <a:r>
              <a:rPr lang="ru-RU" dirty="0"/>
              <a:t>Плавные, волнообразные покачивания, вращения и подкидывания ребенка в различных плоскостях. </a:t>
            </a:r>
            <a:endParaRPr lang="ru-RU" b="0" i="0" u="none" strike="noStrike" dirty="0">
              <a:solidFill>
                <a:srgbClr val="3A3A3A"/>
              </a:solidFill>
              <a:effectLst/>
              <a:latin typeface="-apple-system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31659" y="1251449"/>
            <a:ext cx="6656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- Интенсивное формирование мозга ребенка </a:t>
            </a:r>
            <a:r>
              <a:rPr lang="ru-RU" sz="2400" i="1" smtClean="0">
                <a:solidFill>
                  <a:srgbClr val="0070C0"/>
                </a:solidFill>
                <a:latin typeface="LetoSans" charset="0"/>
                <a:ea typeface="Calibri" charset="0"/>
                <a:cs typeface="Times New Roman" charset="0"/>
              </a:rPr>
              <a:t>через раннее движение, ползание, сидение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90" y="2252534"/>
            <a:ext cx="5320926" cy="41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9078" y="89328"/>
            <a:ext cx="6731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NewRomanPSMT" charset="0"/>
              </a:rPr>
              <a:t>ПРИМЕРЫ ПРОЕКТИРОВАНИЯ РППС: ОБОРУДОВАНИЕ НИКИТИНЫХ</a:t>
            </a:r>
            <a:r>
              <a:rPr lang="ru-RU" dirty="0">
                <a:solidFill>
                  <a:srgbClr val="000000"/>
                </a:solidFill>
                <a:latin typeface="TimesNewRomanPSMT" charset="0"/>
              </a:rPr>
              <a:t> 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012" y="1100171"/>
            <a:ext cx="4195482" cy="56376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4230" y="1100171"/>
            <a:ext cx="36486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С 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раннего детства детей нужно:</a:t>
            </a:r>
          </a:p>
          <a:p>
            <a:pPr>
              <a:buFont typeface="Arial" charset="0"/>
              <a:buChar char="•"/>
            </a:pP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знакомить 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со спортом</a:t>
            </a:r>
          </a:p>
          <a:p>
            <a:pPr>
              <a:buFont typeface="Arial" charset="0"/>
              <a:buChar char="•"/>
            </a:pP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кормить 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здоровой пищей, не перекармливать</a:t>
            </a:r>
          </a:p>
          <a:p>
            <a:pPr>
              <a:buFont typeface="Arial" charset="0"/>
              <a:buChar char="•"/>
            </a:pP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одевать 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в удобную одежду, не сковывающую движений</a:t>
            </a:r>
          </a:p>
          <a:p>
            <a:pPr>
              <a:buFont typeface="Arial" charset="0"/>
              <a:buChar char="•"/>
            </a:pP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закаливать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ru-RU" sz="2000" b="0" i="0" u="none" strike="noStrike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31" y="3146613"/>
            <a:ext cx="3210541" cy="359123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969" y="112200"/>
            <a:ext cx="1511109" cy="221894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208" y="3534292"/>
            <a:ext cx="2368206" cy="332370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21" y="89329"/>
            <a:ext cx="1399003" cy="22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946</Words>
  <Application>Microsoft Macintosh PowerPoint</Application>
  <PresentationFormat>Широкоэкранный</PresentationFormat>
  <Paragraphs>81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1" baseType="lpstr">
      <vt:lpstr>-apple-system</vt:lpstr>
      <vt:lpstr>Calibri</vt:lpstr>
      <vt:lpstr>Calibri Light</vt:lpstr>
      <vt:lpstr>LetoSans</vt:lpstr>
      <vt:lpstr>Mangal</vt:lpstr>
      <vt:lpstr>ＭＳ Ｐゴシック</vt:lpstr>
      <vt:lpstr>PTSerif</vt:lpstr>
      <vt:lpstr>Roboto</vt:lpstr>
      <vt:lpstr>Times New Roman</vt:lpstr>
      <vt:lpstr>TimesNewRomanPSMT</vt:lpstr>
      <vt:lpstr>Trebuchet MS</vt:lpstr>
      <vt:lpstr>Verdana</vt:lpstr>
      <vt:lpstr>ヒラギノ角ゴ Pro W3</vt:lpstr>
      <vt:lpstr>Arial</vt:lpstr>
      <vt:lpstr>Тема Office</vt:lpstr>
      <vt:lpstr>Особенности проектирования РППС для детей раннего возраста: развитие двигательной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Суханова</dc:creator>
  <cp:lastModifiedBy>Пользователь Microsoft Office</cp:lastModifiedBy>
  <cp:revision>37</cp:revision>
  <dcterms:created xsi:type="dcterms:W3CDTF">2020-11-08T08:00:03Z</dcterms:created>
  <dcterms:modified xsi:type="dcterms:W3CDTF">2020-11-13T10:18:49Z</dcterms:modified>
</cp:coreProperties>
</file>