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73" r:id="rId4"/>
    <p:sldId id="275" r:id="rId5"/>
    <p:sldId id="276" r:id="rId6"/>
    <p:sldId id="277" r:id="rId7"/>
    <p:sldId id="278" r:id="rId8"/>
    <p:sldId id="271" r:id="rId9"/>
    <p:sldId id="264" r:id="rId10"/>
    <p:sldId id="270" r:id="rId11"/>
    <p:sldId id="265" r:id="rId12"/>
    <p:sldId id="279" r:id="rId13"/>
    <p:sldId id="263" r:id="rId14"/>
    <p:sldId id="280" r:id="rId15"/>
    <p:sldId id="281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6F8BBE"/>
    <a:srgbClr val="BED6F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8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08039E-A376-4CB7-8160-F6AAE43F3827}" type="doc">
      <dgm:prSet loTypeId="urn:microsoft.com/office/officeart/2005/8/layout/process4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42D9C1F2-58B3-41E9-BA4F-4A8DEA67AADE}">
      <dgm:prSet phldrT="[Текст]" custT="1"/>
      <dgm:spPr/>
      <dgm:t>
        <a:bodyPr/>
        <a:lstStyle/>
        <a:p>
          <a:r>
            <a:rPr lang="ru-RU" sz="2400" b="1" dirty="0" smtClean="0">
              <a:cs typeface="Calibri" panose="020F0502020204030204" pitchFamily="34" charset="0"/>
            </a:rPr>
            <a:t>Структура заседания:</a:t>
          </a:r>
          <a:endParaRPr lang="ru-RU" sz="2400" dirty="0"/>
        </a:p>
      </dgm:t>
    </dgm:pt>
    <dgm:pt modelId="{4DE16CD7-DAB9-4F7D-934E-8E1D16C92AC0}" type="parTrans" cxnId="{F726F467-09E0-4F0F-A028-6E2719039258}">
      <dgm:prSet/>
      <dgm:spPr/>
      <dgm:t>
        <a:bodyPr/>
        <a:lstStyle/>
        <a:p>
          <a:endParaRPr lang="ru-RU"/>
        </a:p>
      </dgm:t>
    </dgm:pt>
    <dgm:pt modelId="{B409985A-871A-4FB2-AE30-523714CDB62E}" type="sibTrans" cxnId="{F726F467-09E0-4F0F-A028-6E2719039258}">
      <dgm:prSet/>
      <dgm:spPr/>
      <dgm:t>
        <a:bodyPr/>
        <a:lstStyle/>
        <a:p>
          <a:endParaRPr lang="ru-RU"/>
        </a:p>
      </dgm:t>
    </dgm:pt>
    <dgm:pt modelId="{A59B98DF-BE4B-450C-B5F2-DD4A29D91068}">
      <dgm:prSet phldrT="[Текст]" custT="1"/>
      <dgm:spPr/>
      <dgm:t>
        <a:bodyPr/>
        <a:lstStyle/>
        <a:p>
          <a:pPr algn="ctr"/>
          <a:r>
            <a:rPr lang="ru-RU" sz="1800" b="1" dirty="0" smtClean="0">
              <a:cs typeface="Calibri" panose="020F0502020204030204" pitchFamily="34" charset="0"/>
            </a:rPr>
            <a:t>определение вопросов для обсуждения</a:t>
          </a:r>
          <a:endParaRPr lang="ru-RU" sz="1800" b="1" dirty="0" smtClean="0">
            <a:cs typeface="Times New Roman" panose="02020603050405020304" pitchFamily="18" charset="0"/>
          </a:endParaRPr>
        </a:p>
        <a:p>
          <a:pPr algn="ctr"/>
          <a:r>
            <a:rPr lang="ru-RU" sz="1800" b="1" dirty="0" smtClean="0">
              <a:cs typeface="Calibri" panose="020F0502020204030204" pitchFamily="34" charset="0"/>
            </a:rPr>
            <a:t>выполнение практических  заданий</a:t>
          </a:r>
        </a:p>
      </dgm:t>
    </dgm:pt>
    <dgm:pt modelId="{8C6741F8-84D9-47B6-B2E8-C6B911F57575}" type="parTrans" cxnId="{EB6F9ACF-84FC-41CD-AFC4-93FCACA9E707}">
      <dgm:prSet/>
      <dgm:spPr/>
      <dgm:t>
        <a:bodyPr/>
        <a:lstStyle/>
        <a:p>
          <a:endParaRPr lang="ru-RU"/>
        </a:p>
      </dgm:t>
    </dgm:pt>
    <dgm:pt modelId="{0CDF0689-F187-4D15-ACE5-8C92149C403A}" type="sibTrans" cxnId="{EB6F9ACF-84FC-41CD-AFC4-93FCACA9E707}">
      <dgm:prSet/>
      <dgm:spPr/>
      <dgm:t>
        <a:bodyPr/>
        <a:lstStyle/>
        <a:p>
          <a:endParaRPr lang="ru-RU"/>
        </a:p>
      </dgm:t>
    </dgm:pt>
    <dgm:pt modelId="{C6EEF3EB-2AF7-437B-96D3-E1134E30ACF5}">
      <dgm:prSet phldrT="[Текст]" custT="1"/>
      <dgm:spPr/>
      <dgm:t>
        <a:bodyPr/>
        <a:lstStyle/>
        <a:p>
          <a:r>
            <a:rPr lang="ru-RU" sz="1800" b="1" dirty="0" smtClean="0">
              <a:cs typeface="Calibri" panose="020F0502020204030204" pitchFamily="34" charset="0"/>
            </a:rPr>
            <a:t>обсуждение и </a:t>
          </a:r>
        </a:p>
        <a:p>
          <a:r>
            <a:rPr lang="ru-RU" sz="1800" b="1" dirty="0" smtClean="0">
              <a:cs typeface="Calibri" panose="020F0502020204030204" pitchFamily="34" charset="0"/>
            </a:rPr>
            <a:t>проигрывание  ситуаций по теме</a:t>
          </a:r>
          <a:endParaRPr lang="ru-RU" sz="1800" dirty="0"/>
        </a:p>
      </dgm:t>
    </dgm:pt>
    <dgm:pt modelId="{5C342B87-2E28-4930-BEBB-4603886E35E9}" type="parTrans" cxnId="{3E099D9F-1DA7-43B8-B0F5-7981E3B5629B}">
      <dgm:prSet/>
      <dgm:spPr/>
      <dgm:t>
        <a:bodyPr/>
        <a:lstStyle/>
        <a:p>
          <a:endParaRPr lang="ru-RU"/>
        </a:p>
      </dgm:t>
    </dgm:pt>
    <dgm:pt modelId="{CDF1ECFF-74E8-40A5-8F3A-232DC9085CFA}" type="sibTrans" cxnId="{3E099D9F-1DA7-43B8-B0F5-7981E3B5629B}">
      <dgm:prSet/>
      <dgm:spPr/>
      <dgm:t>
        <a:bodyPr/>
        <a:lstStyle/>
        <a:p>
          <a:endParaRPr lang="ru-RU"/>
        </a:p>
      </dgm:t>
    </dgm:pt>
    <dgm:pt modelId="{81575A18-658A-4992-A974-F57198033509}">
      <dgm:prSet/>
      <dgm:spPr/>
      <dgm:t>
        <a:bodyPr/>
        <a:lstStyle/>
        <a:p>
          <a:r>
            <a:rPr lang="ru-RU" b="1" dirty="0" smtClean="0">
              <a:cs typeface="Calibri" panose="020F0502020204030204" pitchFamily="34" charset="0"/>
            </a:rPr>
            <a:t>итоговая рефлексия</a:t>
          </a:r>
          <a:endParaRPr lang="ru-RU" dirty="0"/>
        </a:p>
      </dgm:t>
    </dgm:pt>
    <dgm:pt modelId="{15E2BB67-1004-40D6-BC79-7500FFA37802}" type="parTrans" cxnId="{E9D527E8-5B73-4D45-9A21-BC05C5F901C0}">
      <dgm:prSet/>
      <dgm:spPr/>
      <dgm:t>
        <a:bodyPr/>
        <a:lstStyle/>
        <a:p>
          <a:endParaRPr lang="ru-RU"/>
        </a:p>
      </dgm:t>
    </dgm:pt>
    <dgm:pt modelId="{8D4CCAD2-D220-4B3F-9057-AF791C518B9F}" type="sibTrans" cxnId="{E9D527E8-5B73-4D45-9A21-BC05C5F901C0}">
      <dgm:prSet/>
      <dgm:spPr/>
      <dgm:t>
        <a:bodyPr/>
        <a:lstStyle/>
        <a:p>
          <a:endParaRPr lang="ru-RU"/>
        </a:p>
      </dgm:t>
    </dgm:pt>
    <dgm:pt modelId="{E239EB89-2CD5-4EF9-96D2-BB9D43B934D7}" type="pres">
      <dgm:prSet presAssocID="{2308039E-A376-4CB7-8160-F6AAE43F382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2F9A7CD-C921-44F1-99D9-16B38F73CBBD}" type="pres">
      <dgm:prSet presAssocID="{81575A18-658A-4992-A974-F57198033509}" presName="boxAndChildren" presStyleCnt="0"/>
      <dgm:spPr/>
    </dgm:pt>
    <dgm:pt modelId="{E9FF2BED-1B65-43D6-A685-0C82A0A0D649}" type="pres">
      <dgm:prSet presAssocID="{81575A18-658A-4992-A974-F57198033509}" presName="parentTextBox" presStyleLbl="node1" presStyleIdx="0" presStyleCnt="4"/>
      <dgm:spPr/>
      <dgm:t>
        <a:bodyPr/>
        <a:lstStyle/>
        <a:p>
          <a:endParaRPr lang="ru-RU"/>
        </a:p>
      </dgm:t>
    </dgm:pt>
    <dgm:pt modelId="{4301293A-E08D-44DD-ABE4-EF09EADA3C73}" type="pres">
      <dgm:prSet presAssocID="{CDF1ECFF-74E8-40A5-8F3A-232DC9085CFA}" presName="sp" presStyleCnt="0"/>
      <dgm:spPr/>
    </dgm:pt>
    <dgm:pt modelId="{BA7F3B1E-4931-4200-9074-E549325C2B17}" type="pres">
      <dgm:prSet presAssocID="{C6EEF3EB-2AF7-437B-96D3-E1134E30ACF5}" presName="arrowAndChildren" presStyleCnt="0"/>
      <dgm:spPr/>
    </dgm:pt>
    <dgm:pt modelId="{CBDA6F6F-A48D-4AF3-8F71-4CDA663790A3}" type="pres">
      <dgm:prSet presAssocID="{C6EEF3EB-2AF7-437B-96D3-E1134E30ACF5}" presName="parentTextArrow" presStyleLbl="node1" presStyleIdx="1" presStyleCnt="4"/>
      <dgm:spPr/>
      <dgm:t>
        <a:bodyPr/>
        <a:lstStyle/>
        <a:p>
          <a:endParaRPr lang="ru-RU"/>
        </a:p>
      </dgm:t>
    </dgm:pt>
    <dgm:pt modelId="{B2750834-598D-4BB1-B30A-680881AFB5BA}" type="pres">
      <dgm:prSet presAssocID="{0CDF0689-F187-4D15-ACE5-8C92149C403A}" presName="sp" presStyleCnt="0"/>
      <dgm:spPr/>
    </dgm:pt>
    <dgm:pt modelId="{B8E2F907-5C4A-4160-9B78-D0B39A5F61C9}" type="pres">
      <dgm:prSet presAssocID="{A59B98DF-BE4B-450C-B5F2-DD4A29D91068}" presName="arrowAndChildren" presStyleCnt="0"/>
      <dgm:spPr/>
    </dgm:pt>
    <dgm:pt modelId="{2706A258-2B10-4DC5-8D6D-0B907ADE5867}" type="pres">
      <dgm:prSet presAssocID="{A59B98DF-BE4B-450C-B5F2-DD4A29D91068}" presName="parentTextArrow" presStyleLbl="node1" presStyleIdx="2" presStyleCnt="4"/>
      <dgm:spPr/>
      <dgm:t>
        <a:bodyPr/>
        <a:lstStyle/>
        <a:p>
          <a:endParaRPr lang="ru-RU"/>
        </a:p>
      </dgm:t>
    </dgm:pt>
    <dgm:pt modelId="{2BA9BF41-CFD2-49DB-A907-566D2041F821}" type="pres">
      <dgm:prSet presAssocID="{B409985A-871A-4FB2-AE30-523714CDB62E}" presName="sp" presStyleCnt="0"/>
      <dgm:spPr/>
    </dgm:pt>
    <dgm:pt modelId="{D16A4E39-70C8-4F11-87E8-076C8374217A}" type="pres">
      <dgm:prSet presAssocID="{42D9C1F2-58B3-41E9-BA4F-4A8DEA67AADE}" presName="arrowAndChildren" presStyleCnt="0"/>
      <dgm:spPr/>
    </dgm:pt>
    <dgm:pt modelId="{66CEDCB1-277A-4FA3-BB0D-F78DE85DA021}" type="pres">
      <dgm:prSet presAssocID="{42D9C1F2-58B3-41E9-BA4F-4A8DEA67AADE}" presName="parentTextArrow" presStyleLbl="node1" presStyleIdx="3" presStyleCnt="4"/>
      <dgm:spPr/>
      <dgm:t>
        <a:bodyPr/>
        <a:lstStyle/>
        <a:p>
          <a:endParaRPr lang="ru-RU"/>
        </a:p>
      </dgm:t>
    </dgm:pt>
  </dgm:ptLst>
  <dgm:cxnLst>
    <dgm:cxn modelId="{82064DE7-43B1-4BD3-AF0C-8C9CB683FF64}" type="presOf" srcId="{C6EEF3EB-2AF7-437B-96D3-E1134E30ACF5}" destId="{CBDA6F6F-A48D-4AF3-8F71-4CDA663790A3}" srcOrd="0" destOrd="0" presId="urn:microsoft.com/office/officeart/2005/8/layout/process4"/>
    <dgm:cxn modelId="{62315134-908C-4208-9594-7DA3B0D953E6}" type="presOf" srcId="{81575A18-658A-4992-A974-F57198033509}" destId="{E9FF2BED-1B65-43D6-A685-0C82A0A0D649}" srcOrd="0" destOrd="0" presId="urn:microsoft.com/office/officeart/2005/8/layout/process4"/>
    <dgm:cxn modelId="{E9D527E8-5B73-4D45-9A21-BC05C5F901C0}" srcId="{2308039E-A376-4CB7-8160-F6AAE43F3827}" destId="{81575A18-658A-4992-A974-F57198033509}" srcOrd="3" destOrd="0" parTransId="{15E2BB67-1004-40D6-BC79-7500FFA37802}" sibTransId="{8D4CCAD2-D220-4B3F-9057-AF791C518B9F}"/>
    <dgm:cxn modelId="{F726F467-09E0-4F0F-A028-6E2719039258}" srcId="{2308039E-A376-4CB7-8160-F6AAE43F3827}" destId="{42D9C1F2-58B3-41E9-BA4F-4A8DEA67AADE}" srcOrd="0" destOrd="0" parTransId="{4DE16CD7-DAB9-4F7D-934E-8E1D16C92AC0}" sibTransId="{B409985A-871A-4FB2-AE30-523714CDB62E}"/>
    <dgm:cxn modelId="{2B6B442C-56BE-4580-9576-0C68B69B3370}" type="presOf" srcId="{2308039E-A376-4CB7-8160-F6AAE43F3827}" destId="{E239EB89-2CD5-4EF9-96D2-BB9D43B934D7}" srcOrd="0" destOrd="0" presId="urn:microsoft.com/office/officeart/2005/8/layout/process4"/>
    <dgm:cxn modelId="{EB6F9ACF-84FC-41CD-AFC4-93FCACA9E707}" srcId="{2308039E-A376-4CB7-8160-F6AAE43F3827}" destId="{A59B98DF-BE4B-450C-B5F2-DD4A29D91068}" srcOrd="1" destOrd="0" parTransId="{8C6741F8-84D9-47B6-B2E8-C6B911F57575}" sibTransId="{0CDF0689-F187-4D15-ACE5-8C92149C403A}"/>
    <dgm:cxn modelId="{7D2F9F3C-D1FC-4C2C-A4C8-1C749DCFF15C}" type="presOf" srcId="{42D9C1F2-58B3-41E9-BA4F-4A8DEA67AADE}" destId="{66CEDCB1-277A-4FA3-BB0D-F78DE85DA021}" srcOrd="0" destOrd="0" presId="urn:microsoft.com/office/officeart/2005/8/layout/process4"/>
    <dgm:cxn modelId="{3E099D9F-1DA7-43B8-B0F5-7981E3B5629B}" srcId="{2308039E-A376-4CB7-8160-F6AAE43F3827}" destId="{C6EEF3EB-2AF7-437B-96D3-E1134E30ACF5}" srcOrd="2" destOrd="0" parTransId="{5C342B87-2E28-4930-BEBB-4603886E35E9}" sibTransId="{CDF1ECFF-74E8-40A5-8F3A-232DC9085CFA}"/>
    <dgm:cxn modelId="{CAABD8C8-E591-4D1E-8821-64F7D2809BA7}" type="presOf" srcId="{A59B98DF-BE4B-450C-B5F2-DD4A29D91068}" destId="{2706A258-2B10-4DC5-8D6D-0B907ADE5867}" srcOrd="0" destOrd="0" presId="urn:microsoft.com/office/officeart/2005/8/layout/process4"/>
    <dgm:cxn modelId="{5EC7A388-0D53-4D94-B199-A4E60EC7102B}" type="presParOf" srcId="{E239EB89-2CD5-4EF9-96D2-BB9D43B934D7}" destId="{32F9A7CD-C921-44F1-99D9-16B38F73CBBD}" srcOrd="0" destOrd="0" presId="urn:microsoft.com/office/officeart/2005/8/layout/process4"/>
    <dgm:cxn modelId="{B460B736-52BE-428E-952B-FA18769CC44D}" type="presParOf" srcId="{32F9A7CD-C921-44F1-99D9-16B38F73CBBD}" destId="{E9FF2BED-1B65-43D6-A685-0C82A0A0D649}" srcOrd="0" destOrd="0" presId="urn:microsoft.com/office/officeart/2005/8/layout/process4"/>
    <dgm:cxn modelId="{744F5997-7135-426F-BAE4-0DD457EE777A}" type="presParOf" srcId="{E239EB89-2CD5-4EF9-96D2-BB9D43B934D7}" destId="{4301293A-E08D-44DD-ABE4-EF09EADA3C73}" srcOrd="1" destOrd="0" presId="urn:microsoft.com/office/officeart/2005/8/layout/process4"/>
    <dgm:cxn modelId="{12700F76-A3F7-4524-B115-008315001735}" type="presParOf" srcId="{E239EB89-2CD5-4EF9-96D2-BB9D43B934D7}" destId="{BA7F3B1E-4931-4200-9074-E549325C2B17}" srcOrd="2" destOrd="0" presId="urn:microsoft.com/office/officeart/2005/8/layout/process4"/>
    <dgm:cxn modelId="{2EDD667A-B134-405D-9CF2-EABFA9B84963}" type="presParOf" srcId="{BA7F3B1E-4931-4200-9074-E549325C2B17}" destId="{CBDA6F6F-A48D-4AF3-8F71-4CDA663790A3}" srcOrd="0" destOrd="0" presId="urn:microsoft.com/office/officeart/2005/8/layout/process4"/>
    <dgm:cxn modelId="{4FB505B7-B337-429F-A470-0BB82E17A37B}" type="presParOf" srcId="{E239EB89-2CD5-4EF9-96D2-BB9D43B934D7}" destId="{B2750834-598D-4BB1-B30A-680881AFB5BA}" srcOrd="3" destOrd="0" presId="urn:microsoft.com/office/officeart/2005/8/layout/process4"/>
    <dgm:cxn modelId="{5E89A951-9352-42FF-9FAF-43C8CCB08C53}" type="presParOf" srcId="{E239EB89-2CD5-4EF9-96D2-BB9D43B934D7}" destId="{B8E2F907-5C4A-4160-9B78-D0B39A5F61C9}" srcOrd="4" destOrd="0" presId="urn:microsoft.com/office/officeart/2005/8/layout/process4"/>
    <dgm:cxn modelId="{67EFE65F-58C3-4E31-969A-06302C1D19DA}" type="presParOf" srcId="{B8E2F907-5C4A-4160-9B78-D0B39A5F61C9}" destId="{2706A258-2B10-4DC5-8D6D-0B907ADE5867}" srcOrd="0" destOrd="0" presId="urn:microsoft.com/office/officeart/2005/8/layout/process4"/>
    <dgm:cxn modelId="{8EFC58CD-76A0-4CF5-B5E3-77979B254CA2}" type="presParOf" srcId="{E239EB89-2CD5-4EF9-96D2-BB9D43B934D7}" destId="{2BA9BF41-CFD2-49DB-A907-566D2041F821}" srcOrd="5" destOrd="0" presId="urn:microsoft.com/office/officeart/2005/8/layout/process4"/>
    <dgm:cxn modelId="{FC72F026-BD39-404B-9227-E99A9E3D279A}" type="presParOf" srcId="{E239EB89-2CD5-4EF9-96D2-BB9D43B934D7}" destId="{D16A4E39-70C8-4F11-87E8-076C8374217A}" srcOrd="6" destOrd="0" presId="urn:microsoft.com/office/officeart/2005/8/layout/process4"/>
    <dgm:cxn modelId="{251054C5-F434-4771-8264-E894524B0B8D}" type="presParOf" srcId="{D16A4E39-70C8-4F11-87E8-076C8374217A}" destId="{66CEDCB1-277A-4FA3-BB0D-F78DE85DA021}" srcOrd="0" destOrd="0" presId="urn:microsoft.com/office/officeart/2005/8/layout/process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41C7E-75DC-4401-A1DF-A9AC6FEABF54}" type="datetimeFigureOut">
              <a:rPr lang="ru-RU" smtClean="0"/>
              <a:pPr/>
              <a:t>14.11.2020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11AA6-AF92-4F1D-A0E8-F3FC49A545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38036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41C7E-75DC-4401-A1DF-A9AC6FEABF54}" type="datetimeFigureOut">
              <a:rPr lang="ru-RU" smtClean="0"/>
              <a:pPr/>
              <a:t>14.11.2020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11AA6-AF92-4F1D-A0E8-F3FC49A545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74455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41C7E-75DC-4401-A1DF-A9AC6FEABF54}" type="datetimeFigureOut">
              <a:rPr lang="ru-RU" smtClean="0"/>
              <a:pPr/>
              <a:t>14.11.2020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11AA6-AF92-4F1D-A0E8-F3FC49A545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86935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41C7E-75DC-4401-A1DF-A9AC6FEABF54}" type="datetimeFigureOut">
              <a:rPr lang="ru-RU" smtClean="0"/>
              <a:pPr/>
              <a:t>14.11.2020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11AA6-AF92-4F1D-A0E8-F3FC49A545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89894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41C7E-75DC-4401-A1DF-A9AC6FEABF54}" type="datetimeFigureOut">
              <a:rPr lang="ru-RU" smtClean="0"/>
              <a:pPr/>
              <a:t>14.11.2020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11AA6-AF92-4F1D-A0E8-F3FC49A545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99115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41C7E-75DC-4401-A1DF-A9AC6FEABF54}" type="datetimeFigureOut">
              <a:rPr lang="ru-RU" smtClean="0"/>
              <a:pPr/>
              <a:t>14.11.2020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11AA6-AF92-4F1D-A0E8-F3FC49A545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79217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41C7E-75DC-4401-A1DF-A9AC6FEABF54}" type="datetimeFigureOut">
              <a:rPr lang="ru-RU" smtClean="0"/>
              <a:pPr/>
              <a:t>14.11.2020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11AA6-AF92-4F1D-A0E8-F3FC49A545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21945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41C7E-75DC-4401-A1DF-A9AC6FEABF54}" type="datetimeFigureOut">
              <a:rPr lang="ru-RU" smtClean="0"/>
              <a:pPr/>
              <a:t>14.11.2020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11AA6-AF92-4F1D-A0E8-F3FC49A545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36658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41C7E-75DC-4401-A1DF-A9AC6FEABF54}" type="datetimeFigureOut">
              <a:rPr lang="ru-RU" smtClean="0"/>
              <a:pPr/>
              <a:t>14.11.2020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11AA6-AF92-4F1D-A0E8-F3FC49A545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62206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41C7E-75DC-4401-A1DF-A9AC6FEABF54}" type="datetimeFigureOut">
              <a:rPr lang="ru-RU" smtClean="0"/>
              <a:pPr/>
              <a:t>14.11.2020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11AA6-AF92-4F1D-A0E8-F3FC49A545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67141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41C7E-75DC-4401-A1DF-A9AC6FEABF54}" type="datetimeFigureOut">
              <a:rPr lang="ru-RU" smtClean="0"/>
              <a:pPr/>
              <a:t>14.11.2020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11AA6-AF92-4F1D-A0E8-F3FC49A545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32924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41C7E-75DC-4401-A1DF-A9AC6FEABF54}" type="datetimeFigureOut">
              <a:rPr lang="ru-RU" smtClean="0"/>
              <a:pPr/>
              <a:t>14.11.2020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11AA6-AF92-4F1D-A0E8-F3FC49A545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02400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4.jpeg"/><Relationship Id="rId7" Type="http://schemas.openxmlformats.org/officeDocument/2006/relationships/image" Target="../media/image47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Data" Target="../diagrams/data1.xml"/><Relationship Id="rId7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jpeg"/><Relationship Id="rId7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0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68C8433-DFC3-444D-B841-B7DB0ED10271}"/>
              </a:ext>
            </a:extLst>
          </p:cNvPr>
          <p:cNvSpPr txBox="1"/>
          <p:nvPr/>
        </p:nvSpPr>
        <p:spPr>
          <a:xfrm>
            <a:off x="3857626" y="460330"/>
            <a:ext cx="57350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  <a:ea typeface="Verdana" pitchFamily="34" charset="0"/>
                <a:cs typeface="Verdana" pitchFamily="34" charset="0"/>
              </a:rPr>
              <a:t>VI </a:t>
            </a:r>
            <a:r>
              <a:rPr lang="ru-RU" sz="2000" b="1" dirty="0" smtClean="0">
                <a:solidFill>
                  <a:srgbClr val="002060"/>
                </a:solidFill>
                <a:ea typeface="Verdana" pitchFamily="34" charset="0"/>
                <a:cs typeface="Verdana" pitchFamily="34" charset="0"/>
              </a:rPr>
              <a:t>ВСЕРОССИЙСКИЙ СЪЕЗД РАБОТНИКОВ ДОШКОЛЬНОГО ОБРАЗОВАНИЯ</a:t>
            </a:r>
            <a:endParaRPr lang="ru-RU" sz="2000" b="1" dirty="0">
              <a:solidFill>
                <a:srgbClr val="002060"/>
              </a:solidFill>
              <a:ea typeface="Verdana" pitchFamily="34" charset="0"/>
              <a:cs typeface="Verdana" pitchFamily="34" charset="0"/>
            </a:endParaRPr>
          </a:p>
        </p:txBody>
      </p:sp>
      <p:pic>
        <p:nvPicPr>
          <p:cNvPr id="12" name="Picture 2" descr="В Москве открылся V Всероссийский съезд работников дошкольного образован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959" y="170232"/>
            <a:ext cx="2048128" cy="12880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Группа 12"/>
          <p:cNvGrpSpPr/>
          <p:nvPr/>
        </p:nvGrpSpPr>
        <p:grpSpPr>
          <a:xfrm>
            <a:off x="281458" y="417240"/>
            <a:ext cx="2299816" cy="449112"/>
            <a:chOff x="267174" y="188640"/>
            <a:chExt cx="2299816" cy="449112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174" y="188640"/>
              <a:ext cx="369735" cy="430060"/>
            </a:xfrm>
            <a:prstGeom prst="rect">
              <a:avLst/>
            </a:prstGeom>
          </p:spPr>
        </p:pic>
        <p:sp>
          <p:nvSpPr>
            <p:cNvPr id="15" name="Title 1"/>
            <p:cNvSpPr txBox="1">
              <a:spLocks/>
            </p:cNvSpPr>
            <p:nvPr/>
          </p:nvSpPr>
          <p:spPr bwMode="auto">
            <a:xfrm>
              <a:off x="589905" y="315818"/>
              <a:ext cx="1977085" cy="3219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9464" tIns="49736" rIns="99464" bIns="49736"/>
            <a:lstStyle>
              <a:lvl1pPr algn="ctr" eaLnBrk="0" hangingPunct="0">
                <a:lnSpc>
                  <a:spcPct val="130000"/>
                </a:lnSpc>
                <a:spcBef>
                  <a:spcPct val="20000"/>
                </a:spcBef>
                <a:buFont typeface="Arial" charset="0"/>
                <a:defRPr sz="1200">
                  <a:solidFill>
                    <a:schemeClr val="tx2"/>
                  </a:solidFill>
                  <a:latin typeface="Open Sans Light" pitchFamily="34" charset="0"/>
                  <a:ea typeface="MS PGothic" pitchFamily="34" charset="-128"/>
                  <a:cs typeface="Open Sans Light" pitchFamily="34" charset="0"/>
                </a:defRPr>
              </a:lvl1pPr>
              <a:lvl2pPr marL="742950" indent="-285750" algn="ctr" eaLnBrk="0" hangingPunct="0">
                <a:lnSpc>
                  <a:spcPct val="130000"/>
                </a:lnSpc>
                <a:spcBef>
                  <a:spcPct val="20000"/>
                </a:spcBef>
                <a:buFont typeface="Arial" charset="0"/>
                <a:defRPr sz="1500">
                  <a:solidFill>
                    <a:schemeClr val="tx2"/>
                  </a:solidFill>
                  <a:latin typeface="Open Sans" pitchFamily="34" charset="0"/>
                  <a:ea typeface="MS PGothic" pitchFamily="34" charset="-128"/>
                  <a:cs typeface="Open Sans" pitchFamily="34" charset="0"/>
                </a:defRPr>
              </a:lvl2pPr>
              <a:lvl3pPr marL="1143000" indent="-228600" algn="ctr" eaLnBrk="0" hangingPunct="0">
                <a:lnSpc>
                  <a:spcPct val="130000"/>
                </a:lnSpc>
                <a:spcBef>
                  <a:spcPct val="20000"/>
                </a:spcBef>
                <a:buFont typeface="Arial" charset="0"/>
                <a:defRPr sz="1500">
                  <a:solidFill>
                    <a:schemeClr val="tx2"/>
                  </a:solidFill>
                  <a:latin typeface="Open Sans" pitchFamily="34" charset="0"/>
                  <a:ea typeface="MS PGothic" pitchFamily="34" charset="-128"/>
                  <a:cs typeface="Open Sans" pitchFamily="34" charset="0"/>
                </a:defRPr>
              </a:lvl3pPr>
              <a:lvl4pPr marL="1600200" indent="-228600" algn="ctr" eaLnBrk="0" hangingPunct="0">
                <a:lnSpc>
                  <a:spcPct val="130000"/>
                </a:lnSpc>
                <a:spcBef>
                  <a:spcPct val="20000"/>
                </a:spcBef>
                <a:buFont typeface="Arial" charset="0"/>
                <a:defRPr sz="1500">
                  <a:solidFill>
                    <a:schemeClr val="tx2"/>
                  </a:solidFill>
                  <a:latin typeface="Open Sans" pitchFamily="34" charset="0"/>
                  <a:ea typeface="MS PGothic" pitchFamily="34" charset="-128"/>
                  <a:cs typeface="Open Sans" pitchFamily="34" charset="0"/>
                </a:defRPr>
              </a:lvl4pPr>
              <a:lvl5pPr marL="2057400" indent="-228600" algn="ctr" eaLnBrk="0" hangingPunct="0">
                <a:lnSpc>
                  <a:spcPct val="130000"/>
                </a:lnSpc>
                <a:spcBef>
                  <a:spcPct val="20000"/>
                </a:spcBef>
                <a:buFont typeface="Arial" charset="0"/>
                <a:defRPr sz="1500">
                  <a:solidFill>
                    <a:schemeClr val="tx2"/>
                  </a:solidFill>
                  <a:latin typeface="Open Sans" pitchFamily="34" charset="0"/>
                  <a:ea typeface="MS PGothic" pitchFamily="34" charset="-128"/>
                  <a:cs typeface="Open Sans" pitchFamily="34" charset="0"/>
                </a:defRPr>
              </a:lvl5pPr>
              <a:lvl6pPr marL="2514600" indent="-228600" algn="ctr" defTabSz="517525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Font typeface="Arial" charset="0"/>
                <a:defRPr sz="1500">
                  <a:solidFill>
                    <a:schemeClr val="tx2"/>
                  </a:solidFill>
                  <a:latin typeface="Open Sans" pitchFamily="34" charset="0"/>
                  <a:ea typeface="MS PGothic" pitchFamily="34" charset="-128"/>
                  <a:cs typeface="Open Sans" pitchFamily="34" charset="0"/>
                </a:defRPr>
              </a:lvl6pPr>
              <a:lvl7pPr marL="2971800" indent="-228600" algn="ctr" defTabSz="517525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Font typeface="Arial" charset="0"/>
                <a:defRPr sz="1500">
                  <a:solidFill>
                    <a:schemeClr val="tx2"/>
                  </a:solidFill>
                  <a:latin typeface="Open Sans" pitchFamily="34" charset="0"/>
                  <a:ea typeface="MS PGothic" pitchFamily="34" charset="-128"/>
                  <a:cs typeface="Open Sans" pitchFamily="34" charset="0"/>
                </a:defRPr>
              </a:lvl7pPr>
              <a:lvl8pPr marL="3429000" indent="-228600" algn="ctr" defTabSz="517525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Font typeface="Arial" charset="0"/>
                <a:defRPr sz="1500">
                  <a:solidFill>
                    <a:schemeClr val="tx2"/>
                  </a:solidFill>
                  <a:latin typeface="Open Sans" pitchFamily="34" charset="0"/>
                  <a:ea typeface="MS PGothic" pitchFamily="34" charset="-128"/>
                  <a:cs typeface="Open Sans" pitchFamily="34" charset="0"/>
                </a:defRPr>
              </a:lvl8pPr>
              <a:lvl9pPr marL="3886200" indent="-228600" algn="ctr" defTabSz="517525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Font typeface="Arial" charset="0"/>
                <a:defRPr sz="1500">
                  <a:solidFill>
                    <a:schemeClr val="tx2"/>
                  </a:solidFill>
                  <a:latin typeface="Open Sans" pitchFamily="34" charset="0"/>
                  <a:ea typeface="MS PGothic" pitchFamily="34" charset="-128"/>
                  <a:cs typeface="Open Sans" pitchFamily="34" charset="0"/>
                </a:defRPr>
              </a:lvl9pPr>
            </a:lstStyle>
            <a:p>
              <a:pPr algn="l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ru-RU" altLang="ru-RU" sz="800" b="1" dirty="0">
                  <a:solidFill>
                    <a:prstClr val="white"/>
                  </a:solidFill>
                  <a:latin typeface="+mn-lt"/>
                  <a:ea typeface="Roboto" pitchFamily="2" charset="0"/>
                  <a:cs typeface="Roboto" panose="020B0604020202020204" charset="0"/>
                </a:rPr>
                <a:t>МИНИСТЕРСТВО ПРОСВЕЩЕНИЯ </a:t>
              </a:r>
            </a:p>
            <a:p>
              <a:pPr algn="l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ru-RU" altLang="ru-RU" sz="800" b="1" dirty="0">
                  <a:solidFill>
                    <a:prstClr val="white"/>
                  </a:solidFill>
                  <a:latin typeface="+mn-lt"/>
                  <a:ea typeface="Roboto" pitchFamily="2" charset="0"/>
                  <a:cs typeface="Roboto" panose="020B0604020202020204" charset="0"/>
                </a:rPr>
                <a:t>РОССИЙСКОЙ ФЕДЕРАЦИИ</a:t>
              </a:r>
            </a:p>
          </p:txBody>
        </p:sp>
      </p:grpSp>
      <p:sp>
        <p:nvSpPr>
          <p:cNvPr id="7" name="Горизонтальный свиток 6"/>
          <p:cNvSpPr/>
          <p:nvPr/>
        </p:nvSpPr>
        <p:spPr>
          <a:xfrm>
            <a:off x="3291840" y="1645920"/>
            <a:ext cx="7733212" cy="293914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«</a:t>
            </a:r>
            <a:r>
              <a:rPr lang="ru-RU" sz="3200" b="1" dirty="0" smtClean="0">
                <a:cs typeface="Arial" pitchFamily="34" charset="0"/>
              </a:rPr>
              <a:t>СИСТЕМА РАБОТЫ ПЕДАГОГОВ И СЕМЬИ В УСЛОВИЯХ ИНКЛЮЗИВНОГО ОБРАЗОВАНИЯ</a:t>
            </a:r>
            <a:r>
              <a:rPr lang="ru-RU" sz="3200" b="1" dirty="0" smtClean="0"/>
              <a:t>»</a:t>
            </a:r>
            <a:endParaRPr lang="ru-RU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554788" y="4558169"/>
            <a:ext cx="650511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</a:rPr>
              <a:t>Трещева Ирина Вадимовна,</a:t>
            </a: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 заведующий МБДОУ «Детский сад </a:t>
            </a: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комбинированного вида № 127», </a:t>
            </a: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Почетный работник общего образования РФ,</a:t>
            </a: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Курская область, город Курск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296551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ВОВЛЕЧЕНИЕ РОДИТЕЛЬСКОГО СООБЩЕСТВА </a:t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В СОВМЕСТНУЮ ДЕЯТЕЛЬНОСТЬ</a:t>
            </a:r>
            <a:endParaRPr lang="ru-RU" sz="2400" dirty="0"/>
          </a:p>
        </p:txBody>
      </p:sp>
      <p:pic>
        <p:nvPicPr>
          <p:cNvPr id="9" name="Picture 2" descr="В Москве открылся V Всероссийский съезд работников дошкольного образован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959" y="170232"/>
            <a:ext cx="2048128" cy="12880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742" y="1483696"/>
            <a:ext cx="1986943" cy="1703641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2368" y="1619794"/>
            <a:ext cx="2515780" cy="1454264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1707" y="1547917"/>
            <a:ext cx="2442807" cy="1443477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848" y="3801290"/>
            <a:ext cx="2922176" cy="1772929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984" y="4546564"/>
            <a:ext cx="2952328" cy="1851604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2850" y="3829293"/>
            <a:ext cx="2862394" cy="1683232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5538651" y="3357154"/>
            <a:ext cx="44674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«СОВЕТ ОТЦОВ»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ВОВЛЕЧЕНИЕ РОДИТЕЛЬСКОГО СООБЩЕСТВА </a:t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В СОВМЕСТНУЮ ДЕЯТЕЛЬНОСТЬ</a:t>
            </a:r>
            <a:endParaRPr lang="ru-RU" sz="2400" dirty="0"/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796" t="8557" r="12935" b="2886"/>
          <a:stretch/>
        </p:blipFill>
        <p:spPr>
          <a:xfrm>
            <a:off x="9601200" y="3758928"/>
            <a:ext cx="2233748" cy="19452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675" t="26667" r="-768" b="6269"/>
          <a:stretch/>
        </p:blipFill>
        <p:spPr>
          <a:xfrm>
            <a:off x="6145130" y="1486340"/>
            <a:ext cx="2190521" cy="22235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439" t="399" b="8458"/>
          <a:stretch/>
        </p:blipFill>
        <p:spPr>
          <a:xfrm>
            <a:off x="9209314" y="1349588"/>
            <a:ext cx="2669401" cy="2083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468" y="1867990"/>
            <a:ext cx="2229606" cy="1554480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3892731" y="3775167"/>
            <a:ext cx="45850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«Педагогическая гостиная: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час общения» </a:t>
            </a:r>
          </a:p>
        </p:txBody>
      </p:sp>
      <p:pic>
        <p:nvPicPr>
          <p:cNvPr id="9" name="Picture 2" descr="В Москве открылся V Всероссийский съезд работников дошкольного образования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959" y="170232"/>
            <a:ext cx="2048128" cy="12880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/>
          </a:blip>
          <a:stretch>
            <a:fillRect/>
          </a:stretch>
        </p:blipFill>
        <p:spPr>
          <a:xfrm>
            <a:off x="6648995" y="4661171"/>
            <a:ext cx="2918156" cy="16351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/>
          </a:blip>
          <a:stretch>
            <a:fillRect/>
          </a:stretch>
        </p:blipFill>
        <p:spPr>
          <a:xfrm>
            <a:off x="3072727" y="4826866"/>
            <a:ext cx="3113992" cy="1800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998131" cy="132556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СОВМЕСТНАЯ РАБОТА ПО ОБМЕНУ ОПЫТОМ </a:t>
            </a:r>
            <a:br>
              <a:rPr lang="ru-RU" sz="2400" b="1" dirty="0" smtClean="0">
                <a:solidFill>
                  <a:srgbClr val="00206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С РОДИТЕЛЯМИ ВОСПИТАННИКОВ</a:t>
            </a:r>
            <a:endParaRPr lang="ru-RU" sz="2400" dirty="0"/>
          </a:p>
        </p:txBody>
      </p:sp>
      <p:pic>
        <p:nvPicPr>
          <p:cNvPr id="4" name="Picture 2" descr="В Москве открылся V Всероссийский съезд работников дошкольного образован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959" y="170232"/>
            <a:ext cx="2048128" cy="12880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852" y="1704801"/>
            <a:ext cx="3219486" cy="2414614"/>
          </a:xfrm>
          <a:prstGeom prst="rect">
            <a:avLst/>
          </a:prstGeom>
          <a:ln w="57150">
            <a:solidFill>
              <a:srgbClr val="92D05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082" y="4479074"/>
            <a:ext cx="3744416" cy="1965190"/>
          </a:xfrm>
          <a:prstGeom prst="rect">
            <a:avLst/>
          </a:prstGeom>
          <a:ln w="57150">
            <a:solidFill>
              <a:srgbClr val="92D050"/>
            </a:solidFill>
          </a:ln>
        </p:spPr>
      </p:pic>
      <p:pic>
        <p:nvPicPr>
          <p:cNvPr id="9" name="Рисунок 8" descr="Газета 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4902" y="1384664"/>
            <a:ext cx="1737361" cy="2479534"/>
          </a:xfrm>
          <a:prstGeom prst="rect">
            <a:avLst/>
          </a:prstGeom>
        </p:spPr>
      </p:pic>
      <p:pic>
        <p:nvPicPr>
          <p:cNvPr id="11" name="Рисунок 10" descr="Газета 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86779" y="1410790"/>
            <a:ext cx="1729313" cy="2442753"/>
          </a:xfrm>
          <a:prstGeom prst="rect">
            <a:avLst/>
          </a:prstGeom>
        </p:spPr>
      </p:pic>
      <p:pic>
        <p:nvPicPr>
          <p:cNvPr id="12" name="Рисунок 11" descr="Газета 10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42537" y="4049487"/>
            <a:ext cx="1784672" cy="2521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СОВМЕСТНАЯ РАБОТА ПО ОБМЕНУ ОПЫТОМ </a:t>
            </a:r>
            <a:br>
              <a:rPr lang="ru-RU" sz="2400" b="1" dirty="0" smtClean="0">
                <a:solidFill>
                  <a:srgbClr val="00206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С РОДИТЕЛЯМИ ВОСПИТАННИКОВ</a:t>
            </a:r>
            <a:endParaRPr lang="ru-RU" sz="2400" b="1" dirty="0">
              <a:solidFill>
                <a:srgbClr val="002060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pic>
        <p:nvPicPr>
          <p:cNvPr id="8" name="Содержимое 7" descr="UG0033DHm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752114" y="4477680"/>
            <a:ext cx="2092937" cy="2092937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5" name="Picture 2" descr="В Москве открылся V Всероссийский съезд работников дошкольного образован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959" y="170232"/>
            <a:ext cx="2048128" cy="12880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КОЛЛЕКИЯ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752113" y="1552303"/>
            <a:ext cx="2314303" cy="2314303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161211" y="3696788"/>
            <a:ext cx="4573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«МАРШРУТЫ ВЫХОДНОГО ДНЯ»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51223" y="3997236"/>
            <a:ext cx="3331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«СЕМЕЙНЫЕ СЕКРЕТЫ»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39809" y="1555471"/>
            <a:ext cx="3181841" cy="1945375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95367" y="4493047"/>
            <a:ext cx="3407282" cy="1907754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4000" b="1" dirty="0" smtClean="0">
                <a:latin typeface="Monotype Corsiva" panose="03010101010201010101" pitchFamily="66" charset="0"/>
              </a:rPr>
              <a:t/>
            </a:r>
            <a:br>
              <a:rPr lang="en-US" sz="4000" b="1" dirty="0" smtClean="0">
                <a:latin typeface="Monotype Corsiva" panose="03010101010201010101" pitchFamily="66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ЭФФЕКТИВНОСТЬ РАБОТЫ С РОДИТЕЛЯМИ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/>
            </a:r>
            <a:b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u="sng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/>
            </a:r>
            <a:br>
              <a:rPr lang="ru-RU" u="sng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Tx/>
              <a:buChar char="-"/>
            </a:pP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по итогам  анкетирования родителей на конец 2019-2020 учебного года процент удовлетворенности образовательными услугами составил 98,7%;</a:t>
            </a:r>
          </a:p>
          <a:p>
            <a:pPr marL="342900" indent="-342900">
              <a:buFontTx/>
              <a:buChar char="-"/>
            </a:pPr>
            <a:endParaRPr lang="ru-RU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Tx/>
              <a:buChar char="-"/>
            </a:pP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за этот же период на 17% увеличилось число индивидуальных контактов  родителей детей с особенными образовательными потребностями с педагогами и администрацией;</a:t>
            </a:r>
          </a:p>
          <a:p>
            <a:pPr marL="342900" indent="-342900">
              <a:buFontTx/>
              <a:buChar char="-"/>
            </a:pPr>
            <a:endParaRPr lang="ru-RU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Tx/>
              <a:buChar char="-"/>
            </a:pP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в совместной деятельности родителей, детей, педагогов принимают участие 78% родителей;</a:t>
            </a:r>
          </a:p>
          <a:p>
            <a:pPr marL="342900" indent="-342900">
              <a:buFontTx/>
              <a:buChar char="-"/>
            </a:pPr>
            <a:endParaRPr lang="ru-RU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dirty="0"/>
          </a:p>
        </p:txBody>
      </p:sp>
      <p:pic>
        <p:nvPicPr>
          <p:cNvPr id="4" name="Picture 2" descr="В Москве открылся V Всероссийский съезд работников дошкольного образован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959" y="170232"/>
            <a:ext cx="2048128" cy="12880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СПАСИБО ЗА ВНИМАНИЕ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4" name="Picture 2" descr="В Москве открылся V Всероссийский съезд работников дошкольного образован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959" y="170232"/>
            <a:ext cx="2048128" cy="12880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68C8433-DFC3-444D-B841-B7DB0ED10271}"/>
              </a:ext>
            </a:extLst>
          </p:cNvPr>
          <p:cNvSpPr txBox="1"/>
          <p:nvPr/>
        </p:nvSpPr>
        <p:spPr>
          <a:xfrm>
            <a:off x="1332413" y="473393"/>
            <a:ext cx="918318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«ШКОЛА УСПЕШНОГО РОДИТЕЛЬСТВА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rgbClr val="002060"/>
              </a:solidFill>
              <a:ea typeface="Verdana" pitchFamily="34" charset="0"/>
              <a:cs typeface="Arial" pitchFamily="34" charset="0"/>
            </a:endParaRPr>
          </a:p>
        </p:txBody>
      </p:sp>
      <p:pic>
        <p:nvPicPr>
          <p:cNvPr id="7" name="Picture 2" descr="В Москве открылся V Всероссийский съезд работников дошкольного образовани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959" y="170232"/>
            <a:ext cx="2048128" cy="12880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095897" y="862149"/>
            <a:ext cx="616567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ЦЕЛЬ</a:t>
            </a:r>
            <a:r>
              <a:rPr lang="ru-RU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  </a:t>
            </a:r>
            <a:r>
              <a:rPr lang="ru-RU" sz="2400" dirty="0" smtClean="0">
                <a:cs typeface="Times New Roman" panose="02020603050405020304" pitchFamily="18" charset="0"/>
              </a:rPr>
              <a:t>вовлечение родителей в единое образовательное пространство дошкольного учреждения.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ЗАДАЧИ: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smtClean="0">
                <a:cs typeface="Times New Roman" panose="02020603050405020304" pitchFamily="18" charset="0"/>
              </a:rPr>
              <a:t>объединить усилия семьи и детского сада для развития и воспитания детей;</a:t>
            </a:r>
          </a:p>
          <a:p>
            <a:r>
              <a:rPr lang="ru-RU" sz="2400" dirty="0" smtClean="0">
                <a:cs typeface="Times New Roman" panose="02020603050405020304" pitchFamily="18" charset="0"/>
              </a:rPr>
              <a:t>- создавать условия для повышения уровня родительской компетентности в вопросах образования детей;</a:t>
            </a:r>
          </a:p>
          <a:p>
            <a:r>
              <a:rPr lang="ru-RU" sz="2400" dirty="0" smtClean="0">
                <a:cs typeface="Times New Roman" panose="02020603050405020304" pitchFamily="18" charset="0"/>
              </a:rPr>
              <a:t>- повышать престиж семейного воспитания, поддерживать уверенность родителей  в собственных педагогических возможностях.</a:t>
            </a:r>
          </a:p>
          <a:p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Двойная волна 10"/>
          <p:cNvSpPr/>
          <p:nvPr/>
        </p:nvSpPr>
        <p:spPr>
          <a:xfrm>
            <a:off x="3415005" y="5627170"/>
            <a:ext cx="5234271" cy="1230830"/>
          </a:xfrm>
          <a:prstGeom prst="doubleWave">
            <a:avLst/>
          </a:prstGeom>
          <a:solidFill>
            <a:srgbClr val="92D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«ДАЙТЕ 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ДЕТСТВУ СОЗРЕТЬ В ДЕТСТВЕ»</a:t>
            </a:r>
          </a:p>
          <a:p>
            <a:pPr algn="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Ж.Ж. Руссо</a:t>
            </a:r>
          </a:p>
          <a:p>
            <a:pPr algn="ctr"/>
            <a:endParaRPr lang="ru-RU" sz="16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2238" y="4232366"/>
            <a:ext cx="3099762" cy="26256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802237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68C8433-DFC3-444D-B841-B7DB0ED10271}"/>
              </a:ext>
            </a:extLst>
          </p:cNvPr>
          <p:cNvSpPr txBox="1"/>
          <p:nvPr/>
        </p:nvSpPr>
        <p:spPr>
          <a:xfrm>
            <a:off x="1593668" y="447269"/>
            <a:ext cx="9731831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ИНФОРМАЦИОННО-АНАЛИТИЧЕСКОЕ НАПРАВЛЕНИЕ</a:t>
            </a:r>
            <a:br>
              <a:rPr lang="ru-RU" sz="2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sz="2400" b="1" dirty="0">
              <a:solidFill>
                <a:srgbClr val="002060"/>
              </a:solidFill>
              <a:ea typeface="Verdana" pitchFamily="34" charset="0"/>
              <a:cs typeface="Arial" pitchFamily="34" charset="0"/>
            </a:endParaRPr>
          </a:p>
        </p:txBody>
      </p:sp>
      <p:pic>
        <p:nvPicPr>
          <p:cNvPr id="7" name="Picture 2" descr="В Москве открылся V Всероссийский съезд работников дошкольного образовани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959" y="170232"/>
            <a:ext cx="2048128" cy="12880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683726" y="954784"/>
            <a:ext cx="5904412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C00000"/>
                </a:solidFill>
                <a:cs typeface="Calibri" panose="020F0502020204030204" pitchFamily="34" charset="0"/>
              </a:rPr>
              <a:t>ЦЕЛЬ - </a:t>
            </a:r>
          </a:p>
          <a:p>
            <a:pPr algn="just"/>
            <a:r>
              <a:rPr lang="ru-RU" dirty="0" smtClean="0">
                <a:cs typeface="Times New Roman" panose="02020603050405020304" pitchFamily="18" charset="0"/>
              </a:rPr>
              <a:t>выявление интересов, потребностей, запросов родителей, уровня их педагогической грамотности, установление эмоционального контакта между педагогами, родителями и детьми.</a:t>
            </a:r>
          </a:p>
          <a:p>
            <a:pPr algn="just"/>
            <a:r>
              <a:rPr lang="ru-RU" b="1" dirty="0" smtClean="0">
                <a:solidFill>
                  <a:srgbClr val="C00000"/>
                </a:solidFill>
                <a:cs typeface="Calibri" panose="020F0502020204030204" pitchFamily="34" charset="0"/>
              </a:rPr>
              <a:t>ЗАДАЧИ: </a:t>
            </a:r>
          </a:p>
          <a:p>
            <a:pPr algn="just"/>
            <a:r>
              <a:rPr lang="ru-RU" dirty="0" smtClean="0">
                <a:cs typeface="Times New Roman" panose="02020603050405020304" pitchFamily="18" charset="0"/>
              </a:rPr>
              <a:t>- проанализировать  семейный социум для определения целесообразности установления социального партнерства.</a:t>
            </a:r>
          </a:p>
          <a:p>
            <a:pPr>
              <a:buFontTx/>
              <a:buChar char="-"/>
            </a:pPr>
            <a:r>
              <a:rPr lang="ru-RU" dirty="0" smtClean="0">
                <a:cs typeface="Times New Roman" panose="02020603050405020304" pitchFamily="18" charset="0"/>
              </a:rPr>
              <a:t> установить индивидуальный контакт с каждой семьей,  ее членами для определения  направлений взаимодействия;  </a:t>
            </a:r>
          </a:p>
          <a:p>
            <a:pPr>
              <a:buFontTx/>
              <a:buChar char="-"/>
            </a:pPr>
            <a:r>
              <a:rPr lang="ru-RU" dirty="0" smtClean="0">
                <a:cs typeface="Times New Roman" panose="02020603050405020304" pitchFamily="18" charset="0"/>
              </a:rPr>
              <a:t> разработки планов сотрудничества с определением сроков, целей и конкретных форм взаимодействия. </a:t>
            </a:r>
            <a:endParaRPr lang="ru-RU" dirty="0"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8760785" y="4639098"/>
            <a:ext cx="2812907" cy="15265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638697" y="4874090"/>
            <a:ext cx="2629614" cy="17618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/>
          </a:blip>
          <a:stretch>
            <a:fillRect/>
          </a:stretch>
        </p:blipFill>
        <p:spPr>
          <a:xfrm>
            <a:off x="5826440" y="5261502"/>
            <a:ext cx="2938737" cy="15964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0802237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1234" y="365126"/>
            <a:ext cx="9642566" cy="10456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ПСИХОЛОГО – ПЕДАГОГИЧЕСКОЕ ПРОСВЕЩЕНИЕ РОДИТЕЛЕЙ</a:t>
            </a:r>
            <a:br>
              <a:rPr lang="ru-RU" sz="2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ДЕТСКО-РОДИТЕЛЬСКИЙ КЛУБ «РАСТЕМ ВМЕСТЕ»</a:t>
            </a:r>
            <a:br>
              <a:rPr lang="ru-RU" sz="2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4" name="Picture 2" descr="В Москве открылся V Всероссийский съезд работников дошкольного образован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959" y="170232"/>
            <a:ext cx="2048128" cy="12880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Схема 4"/>
          <p:cNvGraphicFramePr/>
          <p:nvPr/>
        </p:nvGraphicFramePr>
        <p:xfrm>
          <a:off x="3252652" y="1149533"/>
          <a:ext cx="6361611" cy="29522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717074" y="4349932"/>
            <a:ext cx="2772650" cy="14637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/>
          </a:blip>
          <a:stretch>
            <a:fillRect/>
          </a:stretch>
        </p:blipFill>
        <p:spPr>
          <a:xfrm>
            <a:off x="8905096" y="4334498"/>
            <a:ext cx="3024336" cy="15846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/>
          </a:blip>
          <a:stretch>
            <a:fillRect/>
          </a:stretch>
        </p:blipFill>
        <p:spPr>
          <a:xfrm>
            <a:off x="5711056" y="4686223"/>
            <a:ext cx="2976884" cy="18989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8617" y="273685"/>
            <a:ext cx="8125098" cy="967286"/>
          </a:xfrm>
        </p:spPr>
        <p:txBody>
          <a:bodyPr>
            <a:normAutofit fontScale="90000"/>
          </a:bodyPr>
          <a:lstStyle/>
          <a:p>
            <a:pPr marL="0" indent="0" algn="ctr"/>
            <a:r>
              <a:rPr lang="ru-RU" sz="2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ПСИХОЛОГО – ПЕДАГОГИЧЕСКОЕ ПРОСВЕЩЕНИЕ РОДИТЕЛЕЙ </a:t>
            </a:r>
            <a:br>
              <a:rPr lang="ru-RU" sz="2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ДИСТАНЦИОННАЯ СЛУЖБА «СОЛОВУШКА»</a:t>
            </a:r>
            <a:endParaRPr lang="ru-RU" altLang="ru-RU" sz="2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61210" y="1227909"/>
            <a:ext cx="8490859" cy="263869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ЦЕЛЬ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ru-RU" sz="3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создание атмосферы сотрудничества всех участников образовательных отношений в соответствии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ФГОС ДО.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ЗАДАЧИ: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создать условия для конструктивного сотрудничества родителей и педагогов ДОУ;</a:t>
            </a:r>
          </a:p>
          <a:p>
            <a:pPr marL="0" indent="0">
              <a:buNone/>
            </a:pP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- вовлекать семьи воспитанников непосредственно в образовательную деятельность, проводимую дистанционно;</a:t>
            </a:r>
          </a:p>
          <a:p>
            <a:pPr marL="0" indent="0">
              <a:buNone/>
            </a:pP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- создавать условия для повышения профессиональной компетентности и развития творческого потенциала каждого педагога.</a:t>
            </a:r>
          </a:p>
          <a:p>
            <a:endParaRPr lang="ru-RU" dirty="0"/>
          </a:p>
        </p:txBody>
      </p:sp>
      <p:pic>
        <p:nvPicPr>
          <p:cNvPr id="4" name="Picture 2" descr="В Москве открылся V Всероссийский съезд работников дошкольного образован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959" y="170232"/>
            <a:ext cx="2048128" cy="12880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-1062" b="11672"/>
          <a:stretch>
            <a:fillRect/>
          </a:stretch>
        </p:blipFill>
        <p:spPr>
          <a:xfrm>
            <a:off x="2930195" y="3892731"/>
            <a:ext cx="1576491" cy="2612571"/>
          </a:xfrm>
          <a:prstGeom prst="rect">
            <a:avLst/>
          </a:prstGeom>
          <a:ln w="38100">
            <a:solidFill>
              <a:srgbClr val="92D05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259" b="19655"/>
          <a:stretch>
            <a:fillRect/>
          </a:stretch>
        </p:blipFill>
        <p:spPr>
          <a:xfrm>
            <a:off x="10162902" y="3712366"/>
            <a:ext cx="1606731" cy="2806000"/>
          </a:xfrm>
          <a:prstGeom prst="rect">
            <a:avLst/>
          </a:prstGeom>
          <a:ln w="38100">
            <a:solidFill>
              <a:srgbClr val="92D050"/>
            </a:solidFill>
          </a:ln>
        </p:spPr>
      </p:pic>
      <p:pic>
        <p:nvPicPr>
          <p:cNvPr id="7" name="Рисунок 6" descr="повар.jpg"/>
          <p:cNvPicPr>
            <a:picLocks noChangeAspect="1"/>
          </p:cNvPicPr>
          <p:nvPr/>
        </p:nvPicPr>
        <p:blipFill>
          <a:blip r:embed="rId5" cstate="print"/>
          <a:srcRect t="41791" r="2570" b="16418"/>
          <a:stretch>
            <a:fillRect/>
          </a:stretch>
        </p:blipFill>
        <p:spPr>
          <a:xfrm>
            <a:off x="5277102" y="4362202"/>
            <a:ext cx="1842154" cy="1712027"/>
          </a:xfrm>
          <a:prstGeom prst="rect">
            <a:avLst/>
          </a:prstGeom>
          <a:ln w="38100">
            <a:solidFill>
              <a:srgbClr val="92D050"/>
            </a:solidFill>
          </a:ln>
        </p:spPr>
      </p:pic>
      <p:pic>
        <p:nvPicPr>
          <p:cNvPr id="8" name="Рисунок 7" descr="профессия 2.jpg"/>
          <p:cNvPicPr>
            <a:picLocks noChangeAspect="1"/>
          </p:cNvPicPr>
          <p:nvPr/>
        </p:nvPicPr>
        <p:blipFill>
          <a:blip r:embed="rId6" cstate="print"/>
          <a:srcRect l="4295" t="43864" r="764" b="20597"/>
          <a:stretch>
            <a:fillRect/>
          </a:stretch>
        </p:blipFill>
        <p:spPr>
          <a:xfrm>
            <a:off x="7732375" y="3918858"/>
            <a:ext cx="1964944" cy="1593667"/>
          </a:xfrm>
          <a:prstGeom prst="rect">
            <a:avLst/>
          </a:prstGeom>
          <a:ln w="38100">
            <a:solidFill>
              <a:srgbClr val="92D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8251" y="325937"/>
            <a:ext cx="7903029" cy="967286"/>
          </a:xfrm>
        </p:spPr>
        <p:txBody>
          <a:bodyPr>
            <a:normAutofit fontScale="90000"/>
          </a:bodyPr>
          <a:lstStyle/>
          <a:p>
            <a:pPr marL="0" indent="0" algn="ctr"/>
            <a:r>
              <a:rPr lang="ru-RU" sz="2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ПСИХОЛОГО – ПЕДАГОГИЧЕСКОЕ ПРОСВЕЩЕНИЕ РОДИТЕЛЕЙ </a:t>
            </a:r>
            <a:br>
              <a:rPr lang="ru-RU" sz="2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МОТИВАЦИОННЫЕ ПЛАКАТЫ - ПОСТЕРЫ</a:t>
            </a:r>
            <a:endParaRPr lang="ru-RU" altLang="ru-RU" sz="2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2" descr="В Москве открылся V Всероссийский съезд работников дошкольного образован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959" y="170232"/>
            <a:ext cx="2048128" cy="12880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479" y="1419322"/>
            <a:ext cx="1545098" cy="2186028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pic>
        <p:nvPicPr>
          <p:cNvPr id="13" name="Рисунок 12" descr="ПОСТЕР.jpg"/>
          <p:cNvPicPr>
            <a:picLocks noChangeAspect="1"/>
          </p:cNvPicPr>
          <p:nvPr/>
        </p:nvPicPr>
        <p:blipFill>
          <a:blip r:embed="rId4" cstate="print"/>
          <a:srcRect l="8928" t="5592" r="8628" b="5593"/>
          <a:stretch>
            <a:fillRect/>
          </a:stretch>
        </p:blipFill>
        <p:spPr>
          <a:xfrm>
            <a:off x="8699863" y="1260360"/>
            <a:ext cx="1606731" cy="2332349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pic>
        <p:nvPicPr>
          <p:cNvPr id="14" name="Рисунок 13" descr="П1.jpg"/>
          <p:cNvPicPr>
            <a:picLocks noChangeAspect="1"/>
          </p:cNvPicPr>
          <p:nvPr/>
        </p:nvPicPr>
        <p:blipFill>
          <a:blip r:embed="rId5"/>
          <a:srcRect l="13829" r="13457" b="6320"/>
          <a:stretch>
            <a:fillRect/>
          </a:stretch>
        </p:blipFill>
        <p:spPr>
          <a:xfrm>
            <a:off x="3435532" y="1513657"/>
            <a:ext cx="1502230" cy="2065566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pic>
        <p:nvPicPr>
          <p:cNvPr id="15" name="Рисунок 14" descr="П2.jpg"/>
          <p:cNvPicPr>
            <a:picLocks noChangeAspect="1"/>
          </p:cNvPicPr>
          <p:nvPr/>
        </p:nvPicPr>
        <p:blipFill>
          <a:blip r:embed="rId6"/>
          <a:srcRect l="9148" t="5810" r="8438" b="5505"/>
          <a:stretch>
            <a:fillRect/>
          </a:stretch>
        </p:blipFill>
        <p:spPr>
          <a:xfrm>
            <a:off x="7264296" y="3827417"/>
            <a:ext cx="1765739" cy="2560320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pic>
        <p:nvPicPr>
          <p:cNvPr id="16" name="Рисунок 15" descr="П3.jpg"/>
          <p:cNvPicPr>
            <a:picLocks noChangeAspect="1"/>
          </p:cNvPicPr>
          <p:nvPr/>
        </p:nvPicPr>
        <p:blipFill>
          <a:blip r:embed="rId7"/>
          <a:srcRect l="5287" t="5038" r="12274" b="4651"/>
          <a:stretch>
            <a:fillRect/>
          </a:stretch>
        </p:blipFill>
        <p:spPr>
          <a:xfrm>
            <a:off x="4684128" y="3866606"/>
            <a:ext cx="1781987" cy="2627868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2675" y="325937"/>
            <a:ext cx="7863840" cy="967286"/>
          </a:xfrm>
        </p:spPr>
        <p:txBody>
          <a:bodyPr>
            <a:normAutofit fontScale="90000"/>
          </a:bodyPr>
          <a:lstStyle/>
          <a:p>
            <a:pPr marL="0" indent="0"/>
            <a:r>
              <a:rPr lang="ru-RU" sz="2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ПСИХОЛОГО-ПЕДАГОГИЧЕСКОЕ ПРОСВЕЩЕНИЕ РОДИТЕЛЕЙ</a:t>
            </a:r>
            <a:r>
              <a:rPr lang="ru-RU" sz="2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altLang="ru-RU" sz="2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2" descr="В Москве открылся V Всероссийский съезд работников дошкольного образован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959" y="170232"/>
            <a:ext cx="2048128" cy="12880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220" y="1006880"/>
            <a:ext cx="3863920" cy="18277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Прямоугольник 11"/>
          <p:cNvSpPr/>
          <p:nvPr/>
        </p:nvSpPr>
        <p:spPr>
          <a:xfrm>
            <a:off x="7257208" y="3126769"/>
            <a:ext cx="16748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Почта доверия</a:t>
            </a:r>
            <a:endParaRPr lang="ru-RU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921" y="3078776"/>
            <a:ext cx="2169413" cy="3056094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9988649" y="6131226"/>
            <a:ext cx="15938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Стена мнений</a:t>
            </a:r>
            <a:endParaRPr lang="ru-RU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305" y="1129006"/>
            <a:ext cx="2285262" cy="23311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" name="Прямоугольник 15"/>
          <p:cNvSpPr/>
          <p:nvPr/>
        </p:nvSpPr>
        <p:spPr>
          <a:xfrm>
            <a:off x="3204121" y="3636220"/>
            <a:ext cx="2648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«Коробочка  храбрости»</a:t>
            </a:r>
            <a:endParaRPr lang="ru-RU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950" y="3993177"/>
            <a:ext cx="3128016" cy="21566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8" name="Прямоугольник 17"/>
          <p:cNvSpPr/>
          <p:nvPr/>
        </p:nvSpPr>
        <p:spPr>
          <a:xfrm>
            <a:off x="3010195" y="6118162"/>
            <a:ext cx="24095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Электронный блокнот</a:t>
            </a:r>
            <a:endParaRPr lang="ru-RU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040" y="3835125"/>
            <a:ext cx="2232438" cy="15254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0" name="Прямоугольник 19"/>
          <p:cNvSpPr/>
          <p:nvPr/>
        </p:nvSpPr>
        <p:spPr>
          <a:xfrm>
            <a:off x="6641635" y="5647900"/>
            <a:ext cx="19393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Телефон доверия</a:t>
            </a:r>
            <a:endParaRPr lang="ru-RU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ВОВЛЕЧЕНИЕ РОДИТЕЛЬСКОГО СООБЩЕСТВА </a:t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В СОВМЕСТНУЮ ДЕЯТЕЛЬНОСТЬ</a:t>
            </a:r>
            <a:endParaRPr lang="ru-RU" sz="2400" dirty="0"/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r="20930"/>
          <a:stretch/>
        </p:blipFill>
        <p:spPr>
          <a:xfrm>
            <a:off x="6658722" y="1595057"/>
            <a:ext cx="1748384" cy="19908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2" descr="В Москве открылся V Всероссийский съезд работников дошкольного образован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959" y="170232"/>
            <a:ext cx="2048128" cy="12880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1694" y="1751719"/>
            <a:ext cx="2562485" cy="16446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490" y="2024742"/>
            <a:ext cx="2132886" cy="32526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344" y="4538976"/>
            <a:ext cx="2521159" cy="17311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40758" y="4950057"/>
            <a:ext cx="2402349" cy="13070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5199018" y="3853542"/>
            <a:ext cx="5930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«ФАКУЛЬТАТИВ НОВИЧКОВ»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ВОВЛЕЧЕНИЕ РОДИТЕЛЬСКОГО СООБЩЕСТВА </a:t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В СОВМЕСТНУЮ ДЕЯТЕЛЬНОСТЬ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3889" y="1511164"/>
            <a:ext cx="2537220" cy="1689236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971" y="1565667"/>
            <a:ext cx="2605232" cy="1741163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703" y="4433798"/>
            <a:ext cx="2895222" cy="1731870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656" y="4925153"/>
            <a:ext cx="2747927" cy="1692919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0971" y="3772182"/>
            <a:ext cx="2665022" cy="1479087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615" y="1580605"/>
            <a:ext cx="2072181" cy="1722119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10" name="Picture 2" descr="В Москве открылся V Всероссийский съезд работников дошкольного образования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959" y="170232"/>
            <a:ext cx="2048128" cy="12880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114799" y="3827417"/>
            <a:ext cx="4849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РОДИТЕЛЬСКИЙ ТЕАТР «АРЛЕКИН»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960</TotalTime>
  <Words>393</Words>
  <Application>Microsoft Office PowerPoint</Application>
  <PresentationFormat>Произвольный</PresentationFormat>
  <Paragraphs>68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ПСИХОЛОГО – ПЕДАГОГИЧЕСКОЕ ПРОСВЕЩЕНИЕ РОДИТЕЛЕЙ ДЕТСКО-РОДИТЕЛЬСКИЙ КЛУБ «РАСТЕМ ВМЕСТЕ» </vt:lpstr>
      <vt:lpstr>ПСИХОЛОГО – ПЕДАГОГИЧЕСКОЕ ПРОСВЕЩЕНИЕ РОДИТЕЛЕЙ  ДИСТАНЦИОННАЯ СЛУЖБА «СОЛОВУШКА»</vt:lpstr>
      <vt:lpstr>ПСИХОЛОГО – ПЕДАГОГИЧЕСКОЕ ПРОСВЕЩЕНИЕ РОДИТЕЛЕЙ  МОТИВАЦИОННЫЕ ПЛАКАТЫ - ПОСТЕРЫ</vt:lpstr>
      <vt:lpstr>ПСИХОЛОГО-ПЕДАГОГИЧЕСКОЕ ПРОСВЕЩЕНИЕ РОДИТЕЛЕЙ </vt:lpstr>
      <vt:lpstr>ВОВЛЕЧЕНИЕ РОДИТЕЛЬСКОГО СООБЩЕСТВА  В СОВМЕСТНУЮ ДЕЯТЕЛЬНОСТЬ</vt:lpstr>
      <vt:lpstr>ВОВЛЕЧЕНИЕ РОДИТЕЛЬСКОГО СООБЩЕСТВА  В СОВМЕСТНУЮ ДЕЯТЕЛЬНОСТЬ</vt:lpstr>
      <vt:lpstr>ВОВЛЕЧЕНИЕ РОДИТЕЛЬСКОГО СООБЩЕСТВА  В СОВМЕСТНУЮ ДЕЯТЕЛЬНОСТЬ</vt:lpstr>
      <vt:lpstr>ВОВЛЕЧЕНИЕ РОДИТЕЛЬСКОГО СООБЩЕСТВА  В СОВМЕСТНУЮ ДЕЯТЕЛЬНОСТЬ</vt:lpstr>
      <vt:lpstr>СОВМЕСТНАЯ РАБОТА ПО ОБМЕНУ ОПЫТОМ  С РОДИТЕЛЯМИ ВОСПИТАННИКОВ</vt:lpstr>
      <vt:lpstr>СОВМЕСТНАЯ РАБОТА ПО ОБМЕНУ ОПЫТОМ  С РОДИТЕЛЯМИ ВОСПИТАННИКОВ</vt:lpstr>
      <vt:lpstr>   ЭФФЕКТИВНОСТЬ РАБОТЫ С РОДИТЕЛЯМИ   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Суханова</dc:creator>
  <cp:lastModifiedBy>User</cp:lastModifiedBy>
  <cp:revision>54</cp:revision>
  <dcterms:created xsi:type="dcterms:W3CDTF">2020-11-08T08:00:03Z</dcterms:created>
  <dcterms:modified xsi:type="dcterms:W3CDTF">2020-11-14T13:25:36Z</dcterms:modified>
</cp:coreProperties>
</file>